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6" r:id="rId2"/>
    <p:sldId id="284" r:id="rId3"/>
    <p:sldId id="290" r:id="rId4"/>
    <p:sldId id="261" r:id="rId5"/>
    <p:sldId id="264" r:id="rId6"/>
    <p:sldId id="265" r:id="rId7"/>
    <p:sldId id="262" r:id="rId8"/>
    <p:sldId id="291" r:id="rId9"/>
    <p:sldId id="266" r:id="rId10"/>
    <p:sldId id="267" r:id="rId11"/>
    <p:sldId id="277" r:id="rId12"/>
    <p:sldId id="276" r:id="rId13"/>
    <p:sldId id="273" r:id="rId14"/>
    <p:sldId id="274" r:id="rId15"/>
    <p:sldId id="270" r:id="rId16"/>
    <p:sldId id="282" r:id="rId17"/>
    <p:sldId id="275" r:id="rId18"/>
    <p:sldId id="293" r:id="rId19"/>
    <p:sldId id="279" r:id="rId20"/>
    <p:sldId id="272" r:id="rId21"/>
    <p:sldId id="28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A0C0F-0391-4065-A3D9-14733EE3735B}" type="datetimeFigureOut">
              <a:rPr lang="en-AU" smtClean="0"/>
              <a:t>25/07/2019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3978F-1F5D-4D24-879E-B8EEB208120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394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A54F5-4863-4604-9CA1-FD657FF4B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B77CB-6B52-4297-9BE5-93A128F8A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577E9-A7F4-4E76-B733-AEA3CBCC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D753-DCD7-46F2-9135-0213C7F1E3B7}" type="datetime1">
              <a:rPr lang="en-AU" smtClean="0"/>
              <a:t>25/07/2019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0CFA6-B260-45F7-914B-905A9A166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D5EFA-DD7B-4084-A462-D77B00DD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86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B00D-AE72-471B-BF75-8DC5613B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EFA27-83D2-4D19-AA57-946636815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5D66E-9FAA-449D-8B30-4762C1A6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677F-1A3D-4475-A869-4FEF136498DF}" type="datetime1">
              <a:rPr lang="en-AU" smtClean="0"/>
              <a:t>25/07/2019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B89C2-2B05-4603-A62C-EAD53EC3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483D8-C77C-46CB-8807-FF295B08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641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60277-8521-47B0-9EC5-DEECE6ECF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DC692-D987-4EDA-883E-186016FFE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06856-78DE-4975-BBAB-67DC2A01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BD826-9830-4404-BA2E-81B66F637424}" type="datetime1">
              <a:rPr lang="en-AU" smtClean="0"/>
              <a:t>25/07/2019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E5CBD-60B4-4A0D-BA96-E3589D80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CF5C1-50DE-498B-803D-61E0418DA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829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6FDB-B306-41D4-A17F-FF71DA52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FCB4-B863-41C2-8A3B-B1D43B4D0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5BAAA-28BD-49DD-84AD-9238D5C2E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0F94B-6528-444D-AB8F-E7B66668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51FF4-67EA-4C27-8BDF-71410ABEB95C}" type="datetime1">
              <a:rPr lang="en-AU" smtClean="0"/>
              <a:t>25/07/2019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3492D-88A4-46AE-892C-E268FADA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15C51-0EB2-4F27-BC85-98F07375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341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76F20-C8A3-4DBD-B30F-712BD5B0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76E3E-4F2F-421B-91D2-7DC2A0DCF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FC76D-1E2C-4C6A-8BA0-E59DB20F6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DF140B-425D-4A53-A5F4-AFF0B3968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19DC99-FA0E-46C4-A938-A8245D182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4FFD7D-6D81-4306-9907-4EC1648FC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38071-2BA9-4EB6-92A6-B2D8734CF6CC}" type="datetime1">
              <a:rPr lang="en-AU" smtClean="0"/>
              <a:t>25/07/2019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808719-B244-43E9-A8F3-CCBA5E949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9850E3-5D14-4185-8D22-C3AE4D062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952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BD8A4-CB1E-4D5C-845B-5BD08FF0A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C86DC7-87A1-4F9C-BF1A-331410ABD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8340-7F36-4546-945A-716BFF4AAB73}" type="datetime1">
              <a:rPr lang="en-AU" smtClean="0"/>
              <a:t>25/07/2019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AF9FB9-ADF8-4455-8F30-EBF44F34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511396-B2F8-4003-AA59-7C086F017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939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39D8F-E939-4415-AFE5-166EE0C58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D207-FDF0-4F4F-84FF-05ACD2D37541}" type="datetime1">
              <a:rPr lang="en-AU" smtClean="0"/>
              <a:t>25/07/2019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78BAE-5D61-426E-823A-C02B7B724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3F331-E826-44E4-ACE9-1A43E7848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255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0ACD6-136F-4AEA-AB88-99A3EF78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57AC0-66AC-408D-8347-A616F6459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24D18-A783-4627-9CD6-4B3FACCD3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D2380-F1A5-4FAD-ADEA-0EF4128D7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043B-F1F4-4093-9D9C-C99AB80DE977}" type="datetime1">
              <a:rPr lang="en-AU" smtClean="0"/>
              <a:t>25/07/2019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85805-5633-43CC-BA6A-428C5A03F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7FD52-267F-4FD3-9E7A-35BAB30D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933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A2B7-8456-47D3-BC18-E805D3357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E239DC-A072-49F2-96CE-5F92CD0BC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39C9C-D2B7-482C-AA86-E2CF5B512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E312C-FB7E-4846-998E-2067AB9B2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AD98-0041-4CF9-A412-A61EE08CAB21}" type="datetime1">
              <a:rPr lang="en-AU" smtClean="0"/>
              <a:t>25/07/2019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306D9-1B87-450F-891A-03DDDA538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526D07-A28D-4A57-B1CE-609716B7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694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193F5-2D35-4545-A551-6F61BD6F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F0340F-90BD-4EA6-8452-0B045D386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6FF71-083A-47EA-9366-92C709A3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CB17-10E9-4DCD-8D2C-064BADE1104C}" type="datetime1">
              <a:rPr lang="en-AU" smtClean="0"/>
              <a:t>25/07/2019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F3B5-0509-43FA-82D7-69509EF7D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EB5C5-C673-4AA1-AF60-BEBD109D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0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0BBAAB-761A-4B00-B886-7FCEC42F1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749C1-FDEC-4CCC-8402-8D3B01734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F317F-A5B5-4641-9B15-78FA402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8A631-8D1B-40CE-AAC7-9F6D1DBAD243}" type="datetime1">
              <a:rPr lang="en-AU" smtClean="0"/>
              <a:t>25/07/2019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A7AA3-D067-41B1-8F72-96B12F4C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D84B4-26E4-4B94-978F-B8B09BA62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433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1B2265-72E9-4455-9F55-35FFF1E0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A7E8E-31F0-41EB-AF5E-D9B01F623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D984C-4B9C-40E5-957A-E47532208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748DF-FC60-4AE5-BC77-1B971E56D53E}" type="datetime1">
              <a:rPr lang="en-AU" smtClean="0"/>
              <a:t>25/07/2019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CD3A4-9895-4ED1-8E24-CBB7EE304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GPS Disciplined Frequency Reference     Traps for the  Young and not so Young       (c) VK4AMG  2019    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42B7B-2113-4AD1-BB83-C60AF6D8F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60B60-B74F-478D-97B1-14256264FC4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92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938ED2-DE12-4BE1-97C6-A10A9126E7ED}"/>
              </a:ext>
            </a:extLst>
          </p:cNvPr>
          <p:cNvSpPr txBox="1"/>
          <p:nvPr/>
        </p:nvSpPr>
        <p:spPr>
          <a:xfrm>
            <a:off x="1313022" y="3124695"/>
            <a:ext cx="98819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This presentation aims to summarize my experimentation over the last year or more,</a:t>
            </a:r>
          </a:p>
          <a:p>
            <a:r>
              <a:rPr lang="en-AU" dirty="0"/>
              <a:t> 	with frequency generators particularly the world of GPS disciplined frequency references,</a:t>
            </a:r>
          </a:p>
          <a:p>
            <a:r>
              <a:rPr lang="en-AU" dirty="0"/>
              <a:t> 		getting to solutions and measured results that satisfied me</a:t>
            </a:r>
          </a:p>
          <a:p>
            <a:r>
              <a:rPr lang="en-AU" dirty="0"/>
              <a:t>			and to explain the traps identified while assisting others</a:t>
            </a:r>
          </a:p>
          <a:p>
            <a:endParaRPr lang="en-A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353DA-25F8-443B-B36A-F1CC4DE6B5F4}"/>
              </a:ext>
            </a:extLst>
          </p:cNvPr>
          <p:cNvSpPr txBox="1"/>
          <p:nvPr/>
        </p:nvSpPr>
        <p:spPr>
          <a:xfrm>
            <a:off x="721895" y="963182"/>
            <a:ext cx="5775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GPS Disciplined Frequency Reference </a:t>
            </a:r>
            <a:endParaRPr lang="en-A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F589BE-5CFD-47EC-BFA5-B06C592ED81A}"/>
              </a:ext>
            </a:extLst>
          </p:cNvPr>
          <p:cNvSpPr txBox="1"/>
          <p:nvPr/>
        </p:nvSpPr>
        <p:spPr>
          <a:xfrm>
            <a:off x="5529073" y="1598770"/>
            <a:ext cx="571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Traps for the  Young and not so Young</a:t>
            </a:r>
            <a:endParaRPr lang="en-AU" sz="2400" b="1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64888-5B70-499E-8AEA-17C6E254E662}"/>
              </a:ext>
            </a:extLst>
          </p:cNvPr>
          <p:cNvSpPr txBox="1"/>
          <p:nvPr/>
        </p:nvSpPr>
        <p:spPr>
          <a:xfrm>
            <a:off x="1357374" y="2416083"/>
            <a:ext cx="9192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The ’</a:t>
            </a:r>
            <a:r>
              <a:rPr lang="en-AU" b="1" dirty="0" err="1"/>
              <a:t>flavor</a:t>
            </a:r>
            <a:r>
              <a:rPr lang="en-AU" b="1" dirty="0"/>
              <a:t> of the month’ seems to be GPS locking of radio frequency. </a:t>
            </a:r>
          </a:p>
          <a:p>
            <a:r>
              <a:rPr lang="en-AU" b="1" dirty="0"/>
              <a:t>	To some, being “GPS locked” is enough,     however the result is often not good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BF3F9-E0B9-4E85-B9DC-F603D51C035C}"/>
              </a:ext>
            </a:extLst>
          </p:cNvPr>
          <p:cNvSpPr txBox="1"/>
          <p:nvPr/>
        </p:nvSpPr>
        <p:spPr>
          <a:xfrm>
            <a:off x="1313021" y="4664304"/>
            <a:ext cx="9881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AU" dirty="0"/>
              <a:t>This subject is not new. I may be presenting solutions published before my examination</a:t>
            </a:r>
          </a:p>
          <a:p>
            <a:endParaRPr lang="en-AU" dirty="0"/>
          </a:p>
          <a:p>
            <a:r>
              <a:rPr lang="en-AU" dirty="0"/>
              <a:t>I have learned there are many errors and “wrong drum” in published material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68958A1-55CD-445B-B840-F8E94ADC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228" y="6356350"/>
            <a:ext cx="11635529" cy="365125"/>
          </a:xfrm>
        </p:spPr>
        <p:txBody>
          <a:bodyPr/>
          <a:lstStyle/>
          <a:p>
            <a:pPr algn="l"/>
            <a:r>
              <a:rPr lang="en-AU" dirty="0">
                <a:solidFill>
                  <a:schemeClr val="tx1"/>
                </a:solidFill>
              </a:rPr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69E7B83-A471-4D15-BBEB-517F0226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2868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</a:t>
            </a:fld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0E59B-0B39-4121-8952-26DCDB7DAFC8}"/>
              </a:ext>
            </a:extLst>
          </p:cNvPr>
          <p:cNvSpPr txBox="1"/>
          <p:nvPr/>
        </p:nvSpPr>
        <p:spPr>
          <a:xfrm>
            <a:off x="1591715" y="2060435"/>
            <a:ext cx="830412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0" dirty="0"/>
              <a:t>George</a:t>
            </a:r>
            <a:br>
              <a:rPr lang="en-AU" sz="6000" dirty="0"/>
            </a:br>
            <a:r>
              <a:rPr lang="en-AU" sz="6000" dirty="0"/>
              <a:t>			VK4AMG</a:t>
            </a:r>
          </a:p>
          <a:p>
            <a:endParaRPr lang="en-AU" sz="6000" dirty="0"/>
          </a:p>
          <a:p>
            <a:pPr algn="r"/>
            <a:r>
              <a:rPr lang="en-AU" sz="3600" b="1" dirty="0"/>
              <a:t>VK4AMG@yahoo.com.au</a:t>
            </a:r>
          </a:p>
          <a:p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175661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024F87-97CA-47C6-ADCC-5E91E0F06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430" y="2015613"/>
            <a:ext cx="7020991" cy="34256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4B751E-8C60-4606-A397-DA77C1A607F7}"/>
              </a:ext>
            </a:extLst>
          </p:cNvPr>
          <p:cNvSpPr txBox="1"/>
          <p:nvPr/>
        </p:nvSpPr>
        <p:spPr>
          <a:xfrm>
            <a:off x="721895" y="1799484"/>
            <a:ext cx="611204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If you own one of these </a:t>
            </a:r>
          </a:p>
          <a:p>
            <a:r>
              <a:rPr lang="en-US" sz="3600" b="1" dirty="0"/>
              <a:t>		You will know </a:t>
            </a:r>
          </a:p>
          <a:p>
            <a:endParaRPr lang="en-US" sz="3200" b="1" dirty="0"/>
          </a:p>
          <a:p>
            <a:r>
              <a:rPr lang="en-US" sz="3200" b="1" dirty="0"/>
              <a:t> </a:t>
            </a:r>
            <a:endParaRPr lang="en-AU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0D8A6C-4E6F-4CF4-AA66-D4A8323EF22B}"/>
              </a:ext>
            </a:extLst>
          </p:cNvPr>
          <p:cNvSpPr txBox="1"/>
          <p:nvPr/>
        </p:nvSpPr>
        <p:spPr>
          <a:xfrm>
            <a:off x="3213200" y="5543112"/>
            <a:ext cx="853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It isn’t as easy as the magazines describe</a:t>
            </a:r>
            <a:endParaRPr lang="en-AU" sz="3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2EA06A-EDD7-4B78-89E2-4989584CED72}"/>
              </a:ext>
            </a:extLst>
          </p:cNvPr>
          <p:cNvSpPr txBox="1"/>
          <p:nvPr/>
        </p:nvSpPr>
        <p:spPr>
          <a:xfrm>
            <a:off x="721895" y="433792"/>
            <a:ext cx="5775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GPS Disciplined Frequency Reference </a:t>
            </a:r>
            <a:endParaRPr lang="en-AU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AE3A75-BD8E-4C51-A275-0973C8EF6BCE}"/>
              </a:ext>
            </a:extLst>
          </p:cNvPr>
          <p:cNvSpPr txBox="1"/>
          <p:nvPr/>
        </p:nvSpPr>
        <p:spPr>
          <a:xfrm>
            <a:off x="5529073" y="1069380"/>
            <a:ext cx="571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Traps for Young and not-so Young Players</a:t>
            </a:r>
            <a:endParaRPr lang="en-AU" sz="2400" b="1" i="1" dirty="0">
              <a:solidFill>
                <a:srgbClr val="FF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4CD036-D6EB-4AF0-A827-DBA8E8074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8506" y="6356350"/>
            <a:ext cx="11509696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F464C-33A7-4535-ACB1-A23A2E1E1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4192" y="6356349"/>
            <a:ext cx="2743200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2</a:t>
            </a:fld>
            <a:endParaRPr lang="en-AU" dirty="0"/>
          </a:p>
        </p:txBody>
      </p:sp>
      <p:pic>
        <p:nvPicPr>
          <p:cNvPr id="5" name="VK4RTT_">
            <a:hlinkClick r:id="" action="ppaction://media"/>
            <a:extLst>
              <a:ext uri="{FF2B5EF4-FFF2-40B4-BE49-F238E27FC236}">
                <a16:creationId xmlns:a16="http://schemas.microsoft.com/office/drawing/2014/main" id="{1C75B38C-8E30-4E37-9F4B-A251C65277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4373" y="418552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5F25C9-8F47-4606-AF22-A4E64690596E}"/>
              </a:ext>
            </a:extLst>
          </p:cNvPr>
          <p:cNvSpPr txBox="1"/>
          <p:nvPr/>
        </p:nvSpPr>
        <p:spPr>
          <a:xfrm>
            <a:off x="7708056" y="4668319"/>
            <a:ext cx="3921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solidFill>
                  <a:srgbClr val="FF0000"/>
                </a:solidFill>
                <a:highlight>
                  <a:srgbClr val="FFFF00"/>
                </a:highlight>
              </a:rPr>
              <a:t> LOCKED !!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E73060-07B5-4177-ADC2-C0F898D450C1}"/>
              </a:ext>
            </a:extLst>
          </p:cNvPr>
          <p:cNvSpPr txBox="1"/>
          <p:nvPr/>
        </p:nvSpPr>
        <p:spPr>
          <a:xfrm>
            <a:off x="7037190" y="4493052"/>
            <a:ext cx="4149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  </a:t>
            </a:r>
            <a:r>
              <a:rPr lang="en-AU" sz="3200" dirty="0">
                <a:highlight>
                  <a:srgbClr val="FFFF00"/>
                </a:highlight>
              </a:rPr>
              <a:t>** Corrected * * </a:t>
            </a:r>
            <a:endParaRPr lang="en-A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3573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1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43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4" presetClass="emph" presetSubtype="0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58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59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0576F0-9631-4ED6-AE57-591699FD801B}"/>
              </a:ext>
            </a:extLst>
          </p:cNvPr>
          <p:cNvSpPr txBox="1">
            <a:spLocks/>
          </p:cNvSpPr>
          <p:nvPr/>
        </p:nvSpPr>
        <p:spPr>
          <a:xfrm>
            <a:off x="1106905" y="3782292"/>
            <a:ext cx="9144000" cy="21279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Frequency Stability</a:t>
            </a:r>
          </a:p>
          <a:p>
            <a:pPr marL="457200" lvl="1" indent="0">
              <a:buNone/>
            </a:pPr>
            <a:r>
              <a:rPr lang="en-US" sz="1800" b="1" dirty="0"/>
              <a:t>So my SSB / CW signal is clear and interference free</a:t>
            </a:r>
          </a:p>
          <a:p>
            <a:pPr marL="457200" lvl="1" indent="0">
              <a:buNone/>
            </a:pPr>
            <a:r>
              <a:rPr lang="en-US" sz="1800" b="1" dirty="0"/>
              <a:t>So others optimum decode digital  modes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1800" b="1" dirty="0"/>
              <a:t>				decode software is time and frequency critical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1800" b="1" dirty="0"/>
              <a:t>So decoding other’s digital transmission is not degraded</a:t>
            </a:r>
            <a:endParaRPr lang="en-AU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FB6E80-5DD8-4463-9185-F04128AF64D4}"/>
              </a:ext>
            </a:extLst>
          </p:cNvPr>
          <p:cNvSpPr txBox="1"/>
          <p:nvPr/>
        </p:nvSpPr>
        <p:spPr>
          <a:xfrm>
            <a:off x="657726" y="514004"/>
            <a:ext cx="5775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GPS Disciplined Frequency Reference </a:t>
            </a:r>
            <a:endParaRPr lang="en-A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73163-8777-48E8-8439-F7E41FDB384B}"/>
              </a:ext>
            </a:extLst>
          </p:cNvPr>
          <p:cNvSpPr txBox="1"/>
          <p:nvPr/>
        </p:nvSpPr>
        <p:spPr>
          <a:xfrm>
            <a:off x="5374857" y="947738"/>
            <a:ext cx="571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Traps for Young and not-so Young Players</a:t>
            </a:r>
            <a:endParaRPr lang="en-AU" sz="2400" b="1" i="1" dirty="0">
              <a:solidFill>
                <a:srgbClr val="FF0000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526A353-02B5-4A9B-8B62-C937ED406FA1}"/>
              </a:ext>
            </a:extLst>
          </p:cNvPr>
          <p:cNvSpPr txBox="1">
            <a:spLocks/>
          </p:cNvSpPr>
          <p:nvPr/>
        </p:nvSpPr>
        <p:spPr>
          <a:xfrm>
            <a:off x="1106905" y="1371501"/>
            <a:ext cx="6657473" cy="2410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Frequency Accuracy</a:t>
            </a:r>
          </a:p>
          <a:p>
            <a:pPr lvl="1" algn="l"/>
            <a:r>
              <a:rPr lang="en-AU" sz="1800" b="1" dirty="0"/>
              <a:t>So the other station can find me when I call on sked</a:t>
            </a:r>
          </a:p>
          <a:p>
            <a:pPr algn="l"/>
            <a:r>
              <a:rPr lang="en-AU" sz="1800" b="1" dirty="0"/>
              <a:t>     and </a:t>
            </a:r>
          </a:p>
          <a:p>
            <a:pPr lvl="1" algn="l"/>
            <a:r>
              <a:rPr lang="en-AU" sz="1800" b="1" dirty="0"/>
              <a:t>when operating in digital modes </a:t>
            </a:r>
          </a:p>
          <a:p>
            <a:pPr lvl="3" algn="l"/>
            <a:r>
              <a:rPr lang="en-AU" sz="1800" b="1" dirty="0"/>
              <a:t>To be on specific frequency </a:t>
            </a:r>
          </a:p>
          <a:p>
            <a:pPr lvl="3" algn="l"/>
            <a:r>
              <a:rPr lang="en-AU" sz="1800" b="1" dirty="0"/>
              <a:t>To be reported correctly in reverse beaconing</a:t>
            </a:r>
            <a:endParaRPr lang="en-US" sz="1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661203-0867-40AC-BF4C-2A2250563481}"/>
              </a:ext>
            </a:extLst>
          </p:cNvPr>
          <p:cNvSpPr txBox="1"/>
          <p:nvPr/>
        </p:nvSpPr>
        <p:spPr>
          <a:xfrm>
            <a:off x="6971687" y="1833166"/>
            <a:ext cx="416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Within 100 Hz up to 1296MHz</a:t>
            </a:r>
            <a:endParaRPr lang="en-AU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81F325-B8E4-437F-8E61-96672FB491B2}"/>
              </a:ext>
            </a:extLst>
          </p:cNvPr>
          <p:cNvSpPr txBox="1"/>
          <p:nvPr/>
        </p:nvSpPr>
        <p:spPr>
          <a:xfrm>
            <a:off x="6971687" y="4064357"/>
            <a:ext cx="416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Preferably better than 10Hz</a:t>
            </a:r>
            <a:endParaRPr lang="en-AU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736CC7-7824-4091-848C-3DF7E5F6493A}"/>
              </a:ext>
            </a:extLst>
          </p:cNvPr>
          <p:cNvSpPr txBox="1"/>
          <p:nvPr/>
        </p:nvSpPr>
        <p:spPr>
          <a:xfrm>
            <a:off x="1106905" y="5540553"/>
            <a:ext cx="11383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For all </a:t>
            </a:r>
            <a:r>
              <a:rPr lang="en-US" sz="2000" b="1" i="1" dirty="0">
                <a:solidFill>
                  <a:srgbClr val="FF0000"/>
                </a:solidFill>
              </a:rPr>
              <a:t>operating conditions; </a:t>
            </a:r>
            <a:br>
              <a:rPr lang="en-US" sz="2000" b="1" dirty="0">
                <a:solidFill>
                  <a:srgbClr val="FF0000"/>
                </a:solidFill>
              </a:rPr>
            </a:br>
            <a:r>
              <a:rPr lang="en-US" sz="2000" b="1" dirty="0">
                <a:solidFill>
                  <a:srgbClr val="FF0000"/>
                </a:solidFill>
              </a:rPr>
              <a:t>	Voltage,   ambient temperature,   power output,   SWR,   radio temperature,   fan on/off</a:t>
            </a:r>
            <a:endParaRPr lang="en-AU" sz="2000" b="1" dirty="0">
              <a:solidFill>
                <a:srgbClr val="FF0000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D6255F-56C2-44AF-97B8-2D2FF153B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1394" y="6356350"/>
            <a:ext cx="11593586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0BAF655-9B8E-4843-BA9B-BDF525A7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525830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28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ED46F81-89A6-48FB-B46F-DE440138D4E7}"/>
              </a:ext>
            </a:extLst>
          </p:cNvPr>
          <p:cNvGrpSpPr/>
          <p:nvPr/>
        </p:nvGrpSpPr>
        <p:grpSpPr>
          <a:xfrm>
            <a:off x="4483818" y="2076126"/>
            <a:ext cx="1028700" cy="1130300"/>
            <a:chOff x="5308600" y="2717115"/>
            <a:chExt cx="1028700" cy="11303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191A716-4DB5-417E-A64A-67211E0D3CCF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07A00FE-CCE6-415F-83F3-2271119BCDA1}"/>
                </a:ext>
              </a:extLst>
            </p:cNvPr>
            <p:cNvSpPr txBox="1"/>
            <p:nvPr/>
          </p:nvSpPr>
          <p:spPr>
            <a:xfrm>
              <a:off x="5384800" y="2959100"/>
              <a:ext cx="876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Clock Gen</a:t>
              </a:r>
              <a:endParaRPr lang="en-AU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41F118-00B8-466F-B39B-86E6464DC77D}"/>
              </a:ext>
            </a:extLst>
          </p:cNvPr>
          <p:cNvGrpSpPr/>
          <p:nvPr/>
        </p:nvGrpSpPr>
        <p:grpSpPr>
          <a:xfrm>
            <a:off x="3383122" y="3905151"/>
            <a:ext cx="3232143" cy="1130300"/>
            <a:chOff x="5308600" y="2717115"/>
            <a:chExt cx="1028700" cy="11303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23CE39-37AD-49A5-B0AF-40E326A9FAA4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37F357-BE82-4F4D-AF0B-05487DD043D2}"/>
                </a:ext>
              </a:extLst>
            </p:cNvPr>
            <p:cNvSpPr txBox="1"/>
            <p:nvPr/>
          </p:nvSpPr>
          <p:spPr>
            <a:xfrm>
              <a:off x="5384800" y="2959100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/>
                <a:t>uP</a:t>
              </a:r>
              <a:endParaRPr lang="en-AU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56278D-E684-4323-838A-F5AF0D864751}"/>
              </a:ext>
            </a:extLst>
          </p:cNvPr>
          <p:cNvGrpSpPr/>
          <p:nvPr/>
        </p:nvGrpSpPr>
        <p:grpSpPr>
          <a:xfrm>
            <a:off x="4027909" y="2218725"/>
            <a:ext cx="84282" cy="365948"/>
            <a:chOff x="9600960" y="5804599"/>
            <a:chExt cx="82837" cy="42667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CA85FB1-4D1D-4F7D-B436-A249207640EE}"/>
                </a:ext>
              </a:extLst>
            </p:cNvPr>
            <p:cNvCxnSpPr>
              <a:cxnSpLocks/>
            </p:cNvCxnSpPr>
            <p:nvPr/>
          </p:nvCxnSpPr>
          <p:spPr>
            <a:xfrm>
              <a:off x="9600960" y="5804599"/>
              <a:ext cx="0" cy="426679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2161345-64B2-47AE-87F6-F74FB5011A3A}"/>
                </a:ext>
              </a:extLst>
            </p:cNvPr>
            <p:cNvCxnSpPr>
              <a:cxnSpLocks/>
            </p:cNvCxnSpPr>
            <p:nvPr/>
          </p:nvCxnSpPr>
          <p:spPr>
            <a:xfrm>
              <a:off x="9683797" y="5804599"/>
              <a:ext cx="0" cy="426679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43576CD-BEC8-4F8E-9AEA-1A95DEFD6713}"/>
                </a:ext>
              </a:extLst>
            </p:cNvPr>
            <p:cNvCxnSpPr/>
            <p:nvPr/>
          </p:nvCxnSpPr>
          <p:spPr>
            <a:xfrm>
              <a:off x="9624457" y="5918865"/>
              <a:ext cx="0" cy="190808"/>
            </a:xfrm>
            <a:prstGeom prst="straightConnector1">
              <a:avLst/>
            </a:prstGeom>
            <a:ln w="635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A6F81B21-842F-4D3B-9759-6CA23A2A25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15627" y="3149025"/>
            <a:ext cx="1055288" cy="497798"/>
          </a:xfrm>
          <a:prstGeom prst="bentConnector3">
            <a:avLst>
              <a:gd name="adj1" fmla="val 486"/>
            </a:avLst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ADD33F-3230-42E8-90A7-2B470C35DD4A}"/>
              </a:ext>
            </a:extLst>
          </p:cNvPr>
          <p:cNvCxnSpPr/>
          <p:nvPr/>
        </p:nvCxnSpPr>
        <p:spPr>
          <a:xfrm>
            <a:off x="5512518" y="2373330"/>
            <a:ext cx="1570264" cy="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51A3D73B-BBE9-485B-B7A5-6BBC1D470AB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88289" y="3130036"/>
            <a:ext cx="1055287" cy="535778"/>
          </a:xfrm>
          <a:prstGeom prst="bentConnector3">
            <a:avLst>
              <a:gd name="adj1" fmla="val 99514"/>
            </a:avLst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1DE11E-EE6B-4C1E-83D0-7F9746C6FD5A}"/>
              </a:ext>
            </a:extLst>
          </p:cNvPr>
          <p:cNvCxnSpPr/>
          <p:nvPr/>
        </p:nvCxnSpPr>
        <p:spPr>
          <a:xfrm>
            <a:off x="3804663" y="2401699"/>
            <a:ext cx="679155" cy="0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6A9A834-660F-4052-8E38-E1A7862174DF}"/>
              </a:ext>
            </a:extLst>
          </p:cNvPr>
          <p:cNvCxnSpPr>
            <a:stCxn id="6" idx="3"/>
          </p:cNvCxnSpPr>
          <p:nvPr/>
        </p:nvCxnSpPr>
        <p:spPr>
          <a:xfrm>
            <a:off x="6615265" y="4470301"/>
            <a:ext cx="673108" cy="0"/>
          </a:xfrm>
          <a:prstGeom prst="line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A5ED10A-9DCE-4694-8B3F-B54A4F65BB71}"/>
              </a:ext>
            </a:extLst>
          </p:cNvPr>
          <p:cNvCxnSpPr>
            <a:cxnSpLocks/>
          </p:cNvCxnSpPr>
          <p:nvPr/>
        </p:nvCxnSpPr>
        <p:spPr>
          <a:xfrm>
            <a:off x="7286226" y="4342667"/>
            <a:ext cx="1122" cy="326257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5762F44D-4806-40A6-9221-D219FF789E93}"/>
              </a:ext>
            </a:extLst>
          </p:cNvPr>
          <p:cNvSpPr/>
          <p:nvPr/>
        </p:nvSpPr>
        <p:spPr>
          <a:xfrm>
            <a:off x="6985365" y="4209445"/>
            <a:ext cx="512413" cy="52171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045F31-33F2-4DA0-AAED-EA48EE676803}"/>
              </a:ext>
            </a:extLst>
          </p:cNvPr>
          <p:cNvSpPr txBox="1"/>
          <p:nvPr/>
        </p:nvSpPr>
        <p:spPr>
          <a:xfrm>
            <a:off x="6776985" y="3859400"/>
            <a:ext cx="1126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‘Locked’</a:t>
            </a:r>
            <a:endParaRPr lang="en-AU" b="1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7BDF491-8DFB-46A5-82A4-020BDE773327}"/>
              </a:ext>
            </a:extLst>
          </p:cNvPr>
          <p:cNvCxnSpPr>
            <a:cxnSpLocks/>
          </p:cNvCxnSpPr>
          <p:nvPr/>
        </p:nvCxnSpPr>
        <p:spPr>
          <a:xfrm>
            <a:off x="7286226" y="4470301"/>
            <a:ext cx="127179" cy="0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0FFFF4C-2E2B-408D-8BCD-CF1D7B47B42B}"/>
              </a:ext>
            </a:extLst>
          </p:cNvPr>
          <p:cNvGrpSpPr/>
          <p:nvPr/>
        </p:nvGrpSpPr>
        <p:grpSpPr>
          <a:xfrm>
            <a:off x="1522842" y="3925568"/>
            <a:ext cx="1028700" cy="1130300"/>
            <a:chOff x="5308600" y="2717115"/>
            <a:chExt cx="1028700" cy="11303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62544E7-1931-4E96-9C82-CF4AB08947EF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FC9B55-CB3D-4284-8A99-15FE4F281367}"/>
                </a:ext>
              </a:extLst>
            </p:cNvPr>
            <p:cNvSpPr txBox="1"/>
            <p:nvPr/>
          </p:nvSpPr>
          <p:spPr>
            <a:xfrm>
              <a:off x="5432800" y="3134214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GPS Rx</a:t>
              </a:r>
              <a:endParaRPr lang="en-AU" b="1" dirty="0"/>
            </a:p>
          </p:txBody>
        </p:sp>
      </p:grp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8A07B4A-3790-46C1-AACA-824D8046F711}"/>
              </a:ext>
            </a:extLst>
          </p:cNvPr>
          <p:cNvCxnSpPr>
            <a:cxnSpLocks/>
            <a:endCxn id="39" idx="1"/>
          </p:cNvCxnSpPr>
          <p:nvPr/>
        </p:nvCxnSpPr>
        <p:spPr>
          <a:xfrm rot="16200000" flipH="1">
            <a:off x="650893" y="3618769"/>
            <a:ext cx="1262634" cy="481263"/>
          </a:xfrm>
          <a:prstGeom prst="bentConnector2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8D08FE8-0AE0-4082-AD55-58A779A6956D}"/>
              </a:ext>
            </a:extLst>
          </p:cNvPr>
          <p:cNvCxnSpPr/>
          <p:nvPr/>
        </p:nvCxnSpPr>
        <p:spPr>
          <a:xfrm>
            <a:off x="859243" y="3257171"/>
            <a:ext cx="182335" cy="342898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97424DB-328A-4187-B099-85BFE4EE128A}"/>
              </a:ext>
            </a:extLst>
          </p:cNvPr>
          <p:cNvCxnSpPr>
            <a:cxnSpLocks/>
          </p:cNvCxnSpPr>
          <p:nvPr/>
        </p:nvCxnSpPr>
        <p:spPr>
          <a:xfrm flipH="1">
            <a:off x="1046461" y="3262418"/>
            <a:ext cx="162832" cy="332404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7582C85-90FB-4719-8AD2-6E138CCB5FDD}"/>
              </a:ext>
            </a:extLst>
          </p:cNvPr>
          <p:cNvCxnSpPr>
            <a:stCxn id="39" idx="3"/>
            <a:endCxn id="6" idx="1"/>
          </p:cNvCxnSpPr>
          <p:nvPr/>
        </p:nvCxnSpPr>
        <p:spPr>
          <a:xfrm flipV="1">
            <a:off x="2551542" y="4470301"/>
            <a:ext cx="831580" cy="2041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7D28273-4B8A-4118-AD4C-7847898689A6}"/>
              </a:ext>
            </a:extLst>
          </p:cNvPr>
          <p:cNvSpPr txBox="1"/>
          <p:nvPr/>
        </p:nvSpPr>
        <p:spPr>
          <a:xfrm>
            <a:off x="7082782" y="2218725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Output</a:t>
            </a:r>
            <a:endParaRPr lang="en-AU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B49E2D-3DFF-40C2-8F31-3FF039A69A4D}"/>
              </a:ext>
            </a:extLst>
          </p:cNvPr>
          <p:cNvSpPr txBox="1"/>
          <p:nvPr/>
        </p:nvSpPr>
        <p:spPr>
          <a:xfrm>
            <a:off x="2906679" y="2964164"/>
            <a:ext cx="1049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SPI Comms</a:t>
            </a:r>
            <a:endParaRPr lang="en-AU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D1DC447-B8CA-4E18-9059-16920F8FAF5D}"/>
              </a:ext>
            </a:extLst>
          </p:cNvPr>
          <p:cNvSpPr txBox="1"/>
          <p:nvPr/>
        </p:nvSpPr>
        <p:spPr>
          <a:xfrm>
            <a:off x="5432065" y="4013045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Timer</a:t>
            </a:r>
            <a:endParaRPr lang="en-AU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1B8C6D-4975-4C17-B891-D0956A1A5477}"/>
              </a:ext>
            </a:extLst>
          </p:cNvPr>
          <p:cNvSpPr txBox="1"/>
          <p:nvPr/>
        </p:nvSpPr>
        <p:spPr>
          <a:xfrm>
            <a:off x="3221402" y="4312676"/>
            <a:ext cx="861707" cy="369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</a:t>
            </a:r>
            <a:endParaRPr lang="en-AU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807C9C-9A78-4522-8996-CE9F5EBBB016}"/>
              </a:ext>
            </a:extLst>
          </p:cNvPr>
          <p:cNvSpPr txBox="1"/>
          <p:nvPr/>
        </p:nvSpPr>
        <p:spPr>
          <a:xfrm>
            <a:off x="2478622" y="3985390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1PPS</a:t>
            </a:r>
            <a:endParaRPr lang="en-AU" b="1" dirty="0"/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A39852A6-5E4E-4F25-B8BA-90B872C63BA8}"/>
              </a:ext>
            </a:extLst>
          </p:cNvPr>
          <p:cNvCxnSpPr>
            <a:cxnSpLocks/>
            <a:stCxn id="39" idx="2"/>
            <a:endCxn id="6" idx="2"/>
          </p:cNvCxnSpPr>
          <p:nvPr/>
        </p:nvCxnSpPr>
        <p:spPr>
          <a:xfrm rot="5400000" flipH="1" flipV="1">
            <a:off x="3507984" y="3564659"/>
            <a:ext cx="20417" cy="2962002"/>
          </a:xfrm>
          <a:prstGeom prst="bentConnector3">
            <a:avLst>
              <a:gd name="adj1" fmla="val -1119655"/>
            </a:avLst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56276B1-AEB7-4CF1-AB64-0724AC5A0BEC}"/>
              </a:ext>
            </a:extLst>
          </p:cNvPr>
          <p:cNvSpPr txBox="1"/>
          <p:nvPr/>
        </p:nvSpPr>
        <p:spPr>
          <a:xfrm>
            <a:off x="2241967" y="5339446"/>
            <a:ext cx="275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Serial NMEA messages</a:t>
            </a:r>
            <a:endParaRPr lang="en-AU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B5587E7-000F-4184-9ACD-2EFCA285490C}"/>
              </a:ext>
            </a:extLst>
          </p:cNvPr>
          <p:cNvSpPr txBox="1"/>
          <p:nvPr/>
        </p:nvSpPr>
        <p:spPr>
          <a:xfrm>
            <a:off x="5325406" y="1972162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OP1</a:t>
            </a:r>
            <a:endParaRPr lang="en-AU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99B9E71-3FA3-46FB-B17B-971C7628AD36}"/>
              </a:ext>
            </a:extLst>
          </p:cNvPr>
          <p:cNvSpPr txBox="1"/>
          <p:nvPr/>
        </p:nvSpPr>
        <p:spPr>
          <a:xfrm>
            <a:off x="5325406" y="2482885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OP3</a:t>
            </a:r>
            <a:endParaRPr lang="en-AU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54A9BA2-6CE4-4356-B3E2-561B65ED73F6}"/>
              </a:ext>
            </a:extLst>
          </p:cNvPr>
          <p:cNvSpPr txBox="1"/>
          <p:nvPr/>
        </p:nvSpPr>
        <p:spPr>
          <a:xfrm>
            <a:off x="6068370" y="3119153"/>
            <a:ext cx="72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</a:t>
            </a:r>
            <a:r>
              <a:rPr lang="en-US" dirty="0"/>
              <a:t>/8</a:t>
            </a:r>
            <a:endParaRPr lang="en-AU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A3D449D-58FA-4B9F-999E-7899ED9B1E25}"/>
              </a:ext>
            </a:extLst>
          </p:cNvPr>
          <p:cNvSpPr txBox="1"/>
          <p:nvPr/>
        </p:nvSpPr>
        <p:spPr>
          <a:xfrm>
            <a:off x="7286226" y="2516197"/>
            <a:ext cx="912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32MHz</a:t>
            </a:r>
            <a:endParaRPr lang="en-AU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8E44A82-941D-4CCB-8ED4-3DE495F5E297}"/>
              </a:ext>
            </a:extLst>
          </p:cNvPr>
          <p:cNvSpPr txBox="1"/>
          <p:nvPr/>
        </p:nvSpPr>
        <p:spPr>
          <a:xfrm>
            <a:off x="3162488" y="1894630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27MHz</a:t>
            </a:r>
            <a:endParaRPr lang="en-AU" dirty="0"/>
          </a:p>
        </p:txBody>
      </p:sp>
      <p:pic>
        <p:nvPicPr>
          <p:cNvPr id="74" name="Picture 73" descr="A circuit board&#10;&#10;Description automatically generated">
            <a:extLst>
              <a:ext uri="{FF2B5EF4-FFF2-40B4-BE49-F238E27FC236}">
                <a16:creationId xmlns:a16="http://schemas.microsoft.com/office/drawing/2014/main" id="{D561074A-901B-4DDC-90B1-248605798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545" y="1504687"/>
            <a:ext cx="2908450" cy="1944444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1D1A0E39-FDD3-4401-B521-8CC108792BB3}"/>
              </a:ext>
            </a:extLst>
          </p:cNvPr>
          <p:cNvSpPr txBox="1"/>
          <p:nvPr/>
        </p:nvSpPr>
        <p:spPr>
          <a:xfrm>
            <a:off x="9278608" y="3102663"/>
            <a:ext cx="155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Arduino Nano</a:t>
            </a:r>
            <a:endParaRPr lang="en-AU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B1076E7-4353-481D-BA0A-EB06F30D1389}"/>
              </a:ext>
            </a:extLst>
          </p:cNvPr>
          <p:cNvSpPr txBox="1"/>
          <p:nvPr/>
        </p:nvSpPr>
        <p:spPr>
          <a:xfrm>
            <a:off x="8436552" y="1375866"/>
            <a:ext cx="1526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uBlox</a:t>
            </a:r>
            <a:r>
              <a:rPr lang="en-US" b="1" dirty="0"/>
              <a:t> Neo6</a:t>
            </a:r>
            <a:endParaRPr lang="en-AU" b="1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5AA6BA0-0D95-42F0-A11E-4BF2B8CD9CBE}"/>
              </a:ext>
            </a:extLst>
          </p:cNvPr>
          <p:cNvSpPr txBox="1"/>
          <p:nvPr/>
        </p:nvSpPr>
        <p:spPr>
          <a:xfrm>
            <a:off x="9849030" y="1398394"/>
            <a:ext cx="174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SI5351 module</a:t>
            </a:r>
            <a:endParaRPr lang="en-AU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E704B03-F211-4546-81E2-7B3296CFE8BA}"/>
              </a:ext>
            </a:extLst>
          </p:cNvPr>
          <p:cNvSpPr txBox="1"/>
          <p:nvPr/>
        </p:nvSpPr>
        <p:spPr>
          <a:xfrm>
            <a:off x="878981" y="737893"/>
            <a:ext cx="610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GPS Disciplined Freq Gen</a:t>
            </a:r>
            <a:endParaRPr lang="en-AU" sz="3600" b="1" dirty="0">
              <a:solidFill>
                <a:srgbClr val="FF000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22D38C3-C22F-420F-A7EB-B512A347313D}"/>
              </a:ext>
            </a:extLst>
          </p:cNvPr>
          <p:cNvSpPr txBox="1"/>
          <p:nvPr/>
        </p:nvSpPr>
        <p:spPr>
          <a:xfrm>
            <a:off x="7742360" y="898728"/>
            <a:ext cx="396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Proof of Concept Hardware</a:t>
            </a:r>
            <a:endParaRPr lang="en-AU" sz="24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8084C4-7953-4DBC-85D8-B17A96800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449" y="4711262"/>
            <a:ext cx="788581" cy="565206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9EA5494-0CC6-474E-ADF9-EA67C772F3FA}"/>
              </a:ext>
            </a:extLst>
          </p:cNvPr>
          <p:cNvSpPr txBox="1"/>
          <p:nvPr/>
        </p:nvSpPr>
        <p:spPr>
          <a:xfrm>
            <a:off x="7561002" y="4238299"/>
            <a:ext cx="396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GPS DO   Ref Gen  Module</a:t>
            </a:r>
            <a:endParaRPr lang="en-AU" sz="2000" b="1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96548407-5804-4AE3-8013-3BF15E9E6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887" y="6388221"/>
            <a:ext cx="10846965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     	11 July 2019  Slide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F506C8C-5EB8-4DC3-84CD-E237B1D8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2717" y="6388220"/>
            <a:ext cx="2680982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411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ctor: Elbow 66">
            <a:extLst>
              <a:ext uri="{FF2B5EF4-FFF2-40B4-BE49-F238E27FC236}">
                <a16:creationId xmlns:a16="http://schemas.microsoft.com/office/drawing/2014/main" id="{70FBD9F5-C64B-478D-9F3C-E765DB01ACBF}"/>
              </a:ext>
            </a:extLst>
          </p:cNvPr>
          <p:cNvCxnSpPr>
            <a:cxnSpLocks/>
          </p:cNvCxnSpPr>
          <p:nvPr/>
        </p:nvCxnSpPr>
        <p:spPr>
          <a:xfrm>
            <a:off x="6997238" y="-1133099"/>
            <a:ext cx="883564" cy="74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43C36C8A-4E77-4CB8-A072-933E870BFF7A}"/>
              </a:ext>
            </a:extLst>
          </p:cNvPr>
          <p:cNvSpPr txBox="1"/>
          <p:nvPr/>
        </p:nvSpPr>
        <p:spPr>
          <a:xfrm>
            <a:off x="507145" y="120671"/>
            <a:ext cx="654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Clock Generator  e.g. Si5341</a:t>
            </a:r>
            <a:endParaRPr lang="en-AU" sz="2800" b="1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913A0FFB-3ED2-4F1E-919A-1CCC213AD79D}"/>
              </a:ext>
            </a:extLst>
          </p:cNvPr>
          <p:cNvSpPr txBox="1"/>
          <p:nvPr/>
        </p:nvSpPr>
        <p:spPr>
          <a:xfrm>
            <a:off x="9087966" y="4575703"/>
            <a:ext cx="310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8                               3.775MHz</a:t>
            </a:r>
            <a:endParaRPr lang="en-AU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en-AU" b="1" dirty="0">
              <a:solidFill>
                <a:srgbClr val="FF0000"/>
              </a:solidFill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3F0303-0DA9-4ECA-ABE9-4F4588171A4A}"/>
              </a:ext>
            </a:extLst>
          </p:cNvPr>
          <p:cNvGrpSpPr/>
          <p:nvPr/>
        </p:nvGrpSpPr>
        <p:grpSpPr>
          <a:xfrm>
            <a:off x="416702" y="607631"/>
            <a:ext cx="11638928" cy="5748719"/>
            <a:chOff x="440654" y="411098"/>
            <a:chExt cx="11638708" cy="593127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30B858-0D81-49AC-9904-CFB6661C3F91}"/>
                </a:ext>
              </a:extLst>
            </p:cNvPr>
            <p:cNvSpPr/>
            <p:nvPr/>
          </p:nvSpPr>
          <p:spPr>
            <a:xfrm>
              <a:off x="1274445" y="411098"/>
              <a:ext cx="9516980" cy="5931273"/>
            </a:xfrm>
            <a:prstGeom prst="rect">
              <a:avLst/>
            </a:prstGeom>
            <a:noFill/>
            <a:ln w="285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C2A1890-D77C-4E8E-A01E-2592FE8AD0C8}"/>
                </a:ext>
              </a:extLst>
            </p:cNvPr>
            <p:cNvGrpSpPr/>
            <p:nvPr/>
          </p:nvGrpSpPr>
          <p:grpSpPr>
            <a:xfrm>
              <a:off x="1773952" y="900019"/>
              <a:ext cx="1193784" cy="1152516"/>
              <a:chOff x="2498272" y="1543049"/>
              <a:chExt cx="1193806" cy="115251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248923-C9E4-4141-897B-0C623A6058A4}"/>
                  </a:ext>
                </a:extLst>
              </p:cNvPr>
              <p:cNvSpPr/>
              <p:nvPr/>
            </p:nvSpPr>
            <p:spPr>
              <a:xfrm>
                <a:off x="2498272" y="1543049"/>
                <a:ext cx="1193806" cy="1152517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18A9CD-F81F-45A4-98AE-13BE928D4749}"/>
                  </a:ext>
                </a:extLst>
              </p:cNvPr>
              <p:cNvSpPr txBox="1"/>
              <p:nvPr/>
            </p:nvSpPr>
            <p:spPr>
              <a:xfrm>
                <a:off x="2550812" y="1834697"/>
                <a:ext cx="11079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Crystal</a:t>
                </a:r>
                <a:br>
                  <a:rPr lang="en-US" b="1" dirty="0"/>
                </a:br>
                <a:r>
                  <a:rPr lang="en-US" b="1" dirty="0"/>
                  <a:t>Oscillator</a:t>
                </a:r>
                <a:endParaRPr lang="en-AU" b="1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BE8427-BC79-491B-A931-BB5DB5F0F3F1}"/>
                </a:ext>
              </a:extLst>
            </p:cNvPr>
            <p:cNvGrpSpPr/>
            <p:nvPr/>
          </p:nvGrpSpPr>
          <p:grpSpPr>
            <a:xfrm>
              <a:off x="907357" y="1281806"/>
              <a:ext cx="82835" cy="426679"/>
              <a:chOff x="9600960" y="5804599"/>
              <a:chExt cx="82837" cy="42667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FA3B311-DF2E-4650-A83F-D286D35D5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0960" y="5804599"/>
                <a:ext cx="0" cy="426679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30183A6-072C-4738-A6C0-9E6653EE68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83797" y="5804599"/>
                <a:ext cx="0" cy="426679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343DE2E0-AC24-46EA-8EF3-B46BA2F44B6C}"/>
                  </a:ext>
                </a:extLst>
              </p:cNvPr>
              <p:cNvCxnSpPr/>
              <p:nvPr/>
            </p:nvCxnSpPr>
            <p:spPr>
              <a:xfrm>
                <a:off x="9624457" y="5918865"/>
                <a:ext cx="0" cy="190808"/>
              </a:xfrm>
              <a:prstGeom prst="straightConnector1">
                <a:avLst/>
              </a:prstGeom>
              <a:ln w="63500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71F0CB1-725F-4CB7-8850-0EE9B69E6B77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1022846" y="1476278"/>
              <a:ext cx="751106" cy="0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613F3E-E125-4DB2-98BE-E0B77E6A996C}"/>
                </a:ext>
              </a:extLst>
            </p:cNvPr>
            <p:cNvSpPr/>
            <p:nvPr/>
          </p:nvSpPr>
          <p:spPr>
            <a:xfrm>
              <a:off x="1829606" y="3419561"/>
              <a:ext cx="1126652" cy="235131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F724D0D-A150-4A9F-8870-0AC1B59CEBBA}"/>
                </a:ext>
              </a:extLst>
            </p:cNvPr>
            <p:cNvSpPr txBox="1"/>
            <p:nvPr/>
          </p:nvSpPr>
          <p:spPr>
            <a:xfrm>
              <a:off x="1862265" y="4014289"/>
              <a:ext cx="10939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EEPROM</a:t>
              </a:r>
              <a:endParaRPr lang="en-AU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EE32F91-4EDF-4143-90D4-E8493D38B735}"/>
                </a:ext>
              </a:extLst>
            </p:cNvPr>
            <p:cNvSpPr txBox="1"/>
            <p:nvPr/>
          </p:nvSpPr>
          <p:spPr>
            <a:xfrm>
              <a:off x="1862265" y="4707578"/>
              <a:ext cx="1093992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SPI Bus</a:t>
              </a:r>
              <a:br>
                <a:rPr lang="en-US" b="1" dirty="0"/>
              </a:br>
              <a:r>
                <a:rPr lang="en-US" b="1" dirty="0"/>
                <a:t>Logic</a:t>
              </a:r>
              <a:endParaRPr lang="en-AU" b="1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92FCB09-32CE-44A6-AEBE-D48573252067}"/>
                </a:ext>
              </a:extLst>
            </p:cNvPr>
            <p:cNvCxnSpPr>
              <a:stCxn id="14" idx="1"/>
            </p:cNvCxnSpPr>
            <p:nvPr/>
          </p:nvCxnSpPr>
          <p:spPr>
            <a:xfrm flipH="1">
              <a:off x="1274445" y="4595217"/>
              <a:ext cx="555161" cy="0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C27C99B-B17C-4F04-8584-735200420BA8}"/>
                </a:ext>
              </a:extLst>
            </p:cNvPr>
            <p:cNvCxnSpPr>
              <a:cxnSpLocks/>
            </p:cNvCxnSpPr>
            <p:nvPr/>
          </p:nvCxnSpPr>
          <p:spPr>
            <a:xfrm>
              <a:off x="1274445" y="5030744"/>
              <a:ext cx="555161" cy="0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80D3098-C173-4D12-A722-C14F73B34225}"/>
                </a:ext>
              </a:extLst>
            </p:cNvPr>
            <p:cNvCxnSpPr>
              <a:cxnSpLocks/>
            </p:cNvCxnSpPr>
            <p:nvPr/>
          </p:nvCxnSpPr>
          <p:spPr>
            <a:xfrm>
              <a:off x="1274445" y="4014289"/>
              <a:ext cx="555161" cy="0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FA52407-6FDC-4716-B4AB-B61FC22BE0A4}"/>
                </a:ext>
              </a:extLst>
            </p:cNvPr>
            <p:cNvSpPr/>
            <p:nvPr/>
          </p:nvSpPr>
          <p:spPr>
            <a:xfrm>
              <a:off x="3745671" y="847771"/>
              <a:ext cx="2599724" cy="194784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AD89790-DC65-422C-A5EF-4D37B3B890F3}"/>
                </a:ext>
              </a:extLst>
            </p:cNvPr>
            <p:cNvSpPr/>
            <p:nvPr/>
          </p:nvSpPr>
          <p:spPr>
            <a:xfrm>
              <a:off x="3959726" y="1904097"/>
              <a:ext cx="816414" cy="477184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154236-B18A-4028-A426-FE59B1C3629A}"/>
                </a:ext>
              </a:extLst>
            </p:cNvPr>
            <p:cNvSpPr/>
            <p:nvPr/>
          </p:nvSpPr>
          <p:spPr>
            <a:xfrm>
              <a:off x="5062301" y="1092817"/>
              <a:ext cx="885633" cy="151855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C25DD9A-4080-475B-A4AC-4C54601B06D0}"/>
                </a:ext>
              </a:extLst>
            </p:cNvPr>
            <p:cNvSpPr/>
            <p:nvPr/>
          </p:nvSpPr>
          <p:spPr>
            <a:xfrm>
              <a:off x="8340848" y="676903"/>
              <a:ext cx="570896" cy="51616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041C286-4AF6-4338-B53E-6A13D17884DB}"/>
                </a:ext>
              </a:extLst>
            </p:cNvPr>
            <p:cNvSpPr/>
            <p:nvPr/>
          </p:nvSpPr>
          <p:spPr>
            <a:xfrm rot="5400000">
              <a:off x="9861689" y="1232445"/>
              <a:ext cx="772885" cy="583341"/>
            </a:xfrm>
            <a:prstGeom prst="triangl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A20988B-75C3-42D2-AB41-AD67F55FF069}"/>
                </a:ext>
              </a:extLst>
            </p:cNvPr>
            <p:cNvCxnSpPr>
              <a:cxnSpLocks/>
              <a:stCxn id="30" idx="0"/>
            </p:cNvCxnSpPr>
            <p:nvPr/>
          </p:nvCxnSpPr>
          <p:spPr>
            <a:xfrm flipV="1">
              <a:off x="10539801" y="1519458"/>
              <a:ext cx="569291" cy="46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9AC57C94-A1DE-404C-952C-BF05904A6835}"/>
                </a:ext>
              </a:extLst>
            </p:cNvPr>
            <p:cNvSpPr/>
            <p:nvPr/>
          </p:nvSpPr>
          <p:spPr>
            <a:xfrm rot="5400000">
              <a:off x="9879997" y="2960623"/>
              <a:ext cx="772885" cy="583341"/>
            </a:xfrm>
            <a:prstGeom prst="triangl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A2162B1-1FF9-42FC-BC6E-A6DE1FB06DBE}"/>
                </a:ext>
              </a:extLst>
            </p:cNvPr>
            <p:cNvCxnSpPr>
              <a:cxnSpLocks/>
              <a:stCxn id="32" idx="0"/>
            </p:cNvCxnSpPr>
            <p:nvPr/>
          </p:nvCxnSpPr>
          <p:spPr>
            <a:xfrm flipV="1">
              <a:off x="10558110" y="3247637"/>
              <a:ext cx="569291" cy="46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6AEAB4FB-F077-4557-94BD-3087167E5767}"/>
                </a:ext>
              </a:extLst>
            </p:cNvPr>
            <p:cNvSpPr/>
            <p:nvPr/>
          </p:nvSpPr>
          <p:spPr>
            <a:xfrm rot="5400000">
              <a:off x="9899333" y="4735022"/>
              <a:ext cx="772885" cy="583341"/>
            </a:xfrm>
            <a:prstGeom prst="triangl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8243FE0-D17B-44DA-A39A-2AD1591E6C89}"/>
                </a:ext>
              </a:extLst>
            </p:cNvPr>
            <p:cNvCxnSpPr>
              <a:cxnSpLocks/>
              <a:stCxn id="34" idx="0"/>
            </p:cNvCxnSpPr>
            <p:nvPr/>
          </p:nvCxnSpPr>
          <p:spPr>
            <a:xfrm flipV="1">
              <a:off x="10577445" y="5022035"/>
              <a:ext cx="569291" cy="46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445F521-1C3F-45C2-8245-0E5180D36F10}"/>
                </a:ext>
              </a:extLst>
            </p:cNvPr>
            <p:cNvCxnSpPr>
              <a:cxnSpLocks/>
              <a:endCxn id="30" idx="3"/>
            </p:cNvCxnSpPr>
            <p:nvPr/>
          </p:nvCxnSpPr>
          <p:spPr>
            <a:xfrm flipV="1">
              <a:off x="9444224" y="1524116"/>
              <a:ext cx="512236" cy="1472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C7068C1-F63F-406A-A671-94080203F055}"/>
                </a:ext>
              </a:extLst>
            </p:cNvPr>
            <p:cNvCxnSpPr>
              <a:cxnSpLocks/>
              <a:stCxn id="225" idx="3"/>
              <a:endCxn id="32" idx="3"/>
            </p:cNvCxnSpPr>
            <p:nvPr/>
          </p:nvCxnSpPr>
          <p:spPr>
            <a:xfrm flipV="1">
              <a:off x="9469549" y="3252295"/>
              <a:ext cx="505219" cy="217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67FE405-B9C0-4BAF-81BC-F44EB53BECF6}"/>
                </a:ext>
              </a:extLst>
            </p:cNvPr>
            <p:cNvCxnSpPr>
              <a:cxnSpLocks/>
              <a:stCxn id="226" idx="3"/>
              <a:endCxn id="34" idx="3"/>
            </p:cNvCxnSpPr>
            <p:nvPr/>
          </p:nvCxnSpPr>
          <p:spPr>
            <a:xfrm>
              <a:off x="9469549" y="5021211"/>
              <a:ext cx="524555" cy="54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345718B-4973-4F38-89C7-034F6841F74C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934444" y="1514833"/>
              <a:ext cx="2111090" cy="274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7DA1D4-3283-407F-A794-9B1492B9F4B1}"/>
                </a:ext>
              </a:extLst>
            </p:cNvPr>
            <p:cNvSpPr/>
            <p:nvPr/>
          </p:nvSpPr>
          <p:spPr>
            <a:xfrm>
              <a:off x="3775182" y="3342071"/>
              <a:ext cx="2570214" cy="104409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86F9DB4-3281-4C28-8074-3D05AF7A2E94}"/>
                </a:ext>
              </a:extLst>
            </p:cNvPr>
            <p:cNvSpPr/>
            <p:nvPr/>
          </p:nvSpPr>
          <p:spPr>
            <a:xfrm>
              <a:off x="3801453" y="4769925"/>
              <a:ext cx="2543944" cy="104409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3FE3D1-EC3A-4A4D-AB84-1065DB09915A}"/>
                </a:ext>
              </a:extLst>
            </p:cNvPr>
            <p:cNvSpPr txBox="1"/>
            <p:nvPr/>
          </p:nvSpPr>
          <p:spPr>
            <a:xfrm>
              <a:off x="4820903" y="3645940"/>
              <a:ext cx="120911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PLL2</a:t>
              </a:r>
              <a:endParaRPr lang="en-AU" sz="2000" b="1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2D8F336-ACAB-4841-AAB9-FCAE9852E764}"/>
                </a:ext>
              </a:extLst>
            </p:cNvPr>
            <p:cNvSpPr txBox="1"/>
            <p:nvPr/>
          </p:nvSpPr>
          <p:spPr>
            <a:xfrm>
              <a:off x="4808833" y="5071905"/>
              <a:ext cx="120911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PLL3</a:t>
              </a:r>
              <a:endParaRPr lang="en-AU" sz="2000" b="1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D63556-4555-4897-8EC1-B69F7CB8A035}"/>
                </a:ext>
              </a:extLst>
            </p:cNvPr>
            <p:cNvSpPr txBox="1"/>
            <p:nvPr/>
          </p:nvSpPr>
          <p:spPr>
            <a:xfrm>
              <a:off x="4975453" y="450690"/>
              <a:ext cx="120911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PLL1</a:t>
              </a:r>
              <a:endParaRPr lang="en-AU" sz="2000" b="1" dirty="0"/>
            </a:p>
          </p:txBody>
        </p: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EC99B0F6-33A1-4DB3-AC7A-F16D86B9E765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 rot="10800000">
              <a:off x="3959726" y="2142689"/>
              <a:ext cx="2764387" cy="832835"/>
            </a:xfrm>
            <a:prstGeom prst="bentConnector3">
              <a:avLst>
                <a:gd name="adj1" fmla="val 11772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C5771B7-7BE3-4F9D-97C8-D8279D49429A}"/>
                </a:ext>
              </a:extLst>
            </p:cNvPr>
            <p:cNvCxnSpPr>
              <a:cxnSpLocks/>
            </p:cNvCxnSpPr>
            <p:nvPr/>
          </p:nvCxnSpPr>
          <p:spPr>
            <a:xfrm>
              <a:off x="6694878" y="1837374"/>
              <a:ext cx="0" cy="113815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9A765EF-50FA-4EB2-96B6-BAC1C3E9EA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5318" y="1543538"/>
              <a:ext cx="1248328" cy="314513"/>
            </a:xfrm>
            <a:prstGeom prst="bentConnector3">
              <a:avLst>
                <a:gd name="adj1" fmla="val 6046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7047229-8714-4FC6-8E5C-E62514746F78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>
              <a:off x="4776139" y="2142689"/>
              <a:ext cx="332254" cy="654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30130F48-F405-48AA-909E-BEA5B6F23240}"/>
                </a:ext>
              </a:extLst>
            </p:cNvPr>
            <p:cNvCxnSpPr>
              <a:cxnSpLocks/>
              <a:endCxn id="40" idx="1"/>
            </p:cNvCxnSpPr>
            <p:nvPr/>
          </p:nvCxnSpPr>
          <p:spPr>
            <a:xfrm rot="16200000" flipH="1">
              <a:off x="2308904" y="2397841"/>
              <a:ext cx="2347457" cy="585099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105">
              <a:extLst>
                <a:ext uri="{FF2B5EF4-FFF2-40B4-BE49-F238E27FC236}">
                  <a16:creationId xmlns:a16="http://schemas.microsoft.com/office/drawing/2014/main" id="{BD4FE6C2-0AEE-4E75-B6CA-76ACB8128818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 rot="16200000" flipH="1">
              <a:off x="2756246" y="4246765"/>
              <a:ext cx="1475898" cy="614516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CDCA36E-F2AE-48CE-8F99-426F2EA13246}"/>
                </a:ext>
              </a:extLst>
            </p:cNvPr>
            <p:cNvCxnSpPr>
              <a:cxnSpLocks/>
              <a:stCxn id="40" idx="3"/>
              <a:endCxn id="139" idx="1"/>
            </p:cNvCxnSpPr>
            <p:nvPr/>
          </p:nvCxnSpPr>
          <p:spPr>
            <a:xfrm flipV="1">
              <a:off x="6345397" y="3274024"/>
              <a:ext cx="848250" cy="590094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FBE2B9C-737E-4809-A8C7-1D22E3711A2C}"/>
                </a:ext>
              </a:extLst>
            </p:cNvPr>
            <p:cNvCxnSpPr>
              <a:cxnSpLocks/>
              <a:stCxn id="41" idx="3"/>
              <a:endCxn id="140" idx="1"/>
            </p:cNvCxnSpPr>
            <p:nvPr/>
          </p:nvCxnSpPr>
          <p:spPr>
            <a:xfrm flipV="1">
              <a:off x="6345398" y="5021212"/>
              <a:ext cx="848248" cy="270761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AAFE617-00C0-42D9-8AFD-32F0961C5AF6}"/>
                </a:ext>
              </a:extLst>
            </p:cNvPr>
            <p:cNvSpPr txBox="1"/>
            <p:nvPr/>
          </p:nvSpPr>
          <p:spPr>
            <a:xfrm>
              <a:off x="5012809" y="1224890"/>
              <a:ext cx="932508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Phase</a:t>
              </a:r>
              <a:br>
                <a:rPr lang="en-US" b="1" dirty="0"/>
              </a:br>
              <a:r>
                <a:rPr lang="en-US" b="1" dirty="0"/>
                <a:t>Det</a:t>
              </a:r>
              <a:br>
                <a:rPr lang="en-US" b="1" dirty="0"/>
              </a:br>
              <a:r>
                <a:rPr lang="en-US" b="1" dirty="0"/>
                <a:t>Filter</a:t>
              </a:r>
              <a:br>
                <a:rPr lang="en-US" b="1" dirty="0"/>
              </a:br>
              <a:r>
                <a:rPr lang="en-US" b="1" dirty="0"/>
                <a:t>VCO</a:t>
              </a:r>
              <a:endParaRPr lang="en-AU" b="1" dirty="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2402E19-E26E-48A0-AB92-B2356499F81C}"/>
                </a:ext>
              </a:extLst>
            </p:cNvPr>
            <p:cNvGrpSpPr/>
            <p:nvPr/>
          </p:nvGrpSpPr>
          <p:grpSpPr>
            <a:xfrm>
              <a:off x="4153721" y="2077941"/>
              <a:ext cx="359222" cy="200396"/>
              <a:chOff x="4898571" y="1674621"/>
              <a:chExt cx="359229" cy="200396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C0E6543E-A1A1-490C-A0A9-2332454B0313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72EE1E08-1B36-4A52-A310-3290E97CBF0E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236CDC75-E529-403A-BF88-0354FE2B7B73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4CEEDD3-568B-4A8E-8034-0591C8D653A9}"/>
                </a:ext>
              </a:extLst>
            </p:cNvPr>
            <p:cNvSpPr txBox="1"/>
            <p:nvPr/>
          </p:nvSpPr>
          <p:spPr>
            <a:xfrm>
              <a:off x="8512913" y="1626871"/>
              <a:ext cx="295142" cy="3416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Switch Matrix</a:t>
              </a:r>
              <a:endParaRPr lang="en-AU" dirty="0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02F5ED2-27BB-4934-81E1-99772762C398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2392932" y="5770872"/>
              <a:ext cx="8164" cy="359227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1098BC2-06F1-4BFE-B401-4AF42F76AA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9261" y="6079840"/>
              <a:ext cx="7880112" cy="14991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D6C8D7F-5CFB-4B56-8CB1-A6C2EA8E4408}"/>
                </a:ext>
              </a:extLst>
            </p:cNvPr>
            <p:cNvCxnSpPr>
              <a:cxnSpLocks/>
            </p:cNvCxnSpPr>
            <p:nvPr/>
          </p:nvCxnSpPr>
          <p:spPr>
            <a:xfrm>
              <a:off x="4421453" y="5806907"/>
              <a:ext cx="4082" cy="287924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7A40633-D8D6-4B40-A98F-4646D37C0639}"/>
                </a:ext>
              </a:extLst>
            </p:cNvPr>
            <p:cNvCxnSpPr>
              <a:cxnSpLocks/>
            </p:cNvCxnSpPr>
            <p:nvPr/>
          </p:nvCxnSpPr>
          <p:spPr>
            <a:xfrm>
              <a:off x="5425460" y="5838551"/>
              <a:ext cx="0" cy="256279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B948F55-93FE-4AC9-8281-27233639D1F0}"/>
                </a:ext>
              </a:extLst>
            </p:cNvPr>
            <p:cNvCxnSpPr>
              <a:cxnSpLocks/>
            </p:cNvCxnSpPr>
            <p:nvPr/>
          </p:nvCxnSpPr>
          <p:spPr>
            <a:xfrm>
              <a:off x="8103910" y="5882489"/>
              <a:ext cx="0" cy="274507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60C084C-078D-4DC9-AE7D-65E714536CA6}"/>
                </a:ext>
              </a:extLst>
            </p:cNvPr>
            <p:cNvCxnSpPr>
              <a:cxnSpLocks/>
              <a:stCxn id="34" idx="5"/>
            </p:cNvCxnSpPr>
            <p:nvPr/>
          </p:nvCxnSpPr>
          <p:spPr>
            <a:xfrm>
              <a:off x="10285775" y="5219915"/>
              <a:ext cx="0" cy="926483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31F3511-BC45-4363-BE85-07B343E02EDA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 flipH="1">
              <a:off x="10285775" y="3404827"/>
              <a:ext cx="7197" cy="1428644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21107DC-2F42-4370-9F4B-EFA77CEA7624}"/>
                </a:ext>
              </a:extLst>
            </p:cNvPr>
            <p:cNvCxnSpPr>
              <a:cxnSpLocks/>
              <a:endCxn id="32" idx="1"/>
            </p:cNvCxnSpPr>
            <p:nvPr/>
          </p:nvCxnSpPr>
          <p:spPr>
            <a:xfrm flipH="1">
              <a:off x="10266439" y="1644331"/>
              <a:ext cx="26562" cy="1414742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B9F5210-3860-4740-8799-5013671A0C9F}"/>
                </a:ext>
              </a:extLst>
            </p:cNvPr>
            <p:cNvCxnSpPr>
              <a:cxnSpLocks/>
            </p:cNvCxnSpPr>
            <p:nvPr/>
          </p:nvCxnSpPr>
          <p:spPr>
            <a:xfrm>
              <a:off x="5457792" y="2674377"/>
              <a:ext cx="7197" cy="737703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663C5F2-4B59-4C9B-98FB-87985EA894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57042" y="2393572"/>
              <a:ext cx="9052" cy="949395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07E5928-5891-40EE-BE6D-187AD32A0AAD}"/>
                </a:ext>
              </a:extLst>
            </p:cNvPr>
            <p:cNvCxnSpPr>
              <a:cxnSpLocks/>
            </p:cNvCxnSpPr>
            <p:nvPr/>
          </p:nvCxnSpPr>
          <p:spPr>
            <a:xfrm>
              <a:off x="5438690" y="4356649"/>
              <a:ext cx="10547" cy="368851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35F8AAC-30AF-4044-842C-7B0F105D1D07}"/>
                </a:ext>
              </a:extLst>
            </p:cNvPr>
            <p:cNvCxnSpPr>
              <a:cxnSpLocks/>
            </p:cNvCxnSpPr>
            <p:nvPr/>
          </p:nvCxnSpPr>
          <p:spPr>
            <a:xfrm>
              <a:off x="4408294" y="4388783"/>
              <a:ext cx="10547" cy="368851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1791D25-2923-4381-A626-931241806DFF}"/>
                </a:ext>
              </a:extLst>
            </p:cNvPr>
            <p:cNvSpPr txBox="1"/>
            <p:nvPr/>
          </p:nvSpPr>
          <p:spPr>
            <a:xfrm>
              <a:off x="440654" y="900847"/>
              <a:ext cx="957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25MHz</a:t>
              </a:r>
              <a:endParaRPr lang="en-AU" b="1" dirty="0">
                <a:solidFill>
                  <a:srgbClr val="FF0000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4D976E4-C820-47F7-A553-D80A6A8D2D1C}"/>
                </a:ext>
              </a:extLst>
            </p:cNvPr>
            <p:cNvSpPr txBox="1"/>
            <p:nvPr/>
          </p:nvSpPr>
          <p:spPr>
            <a:xfrm>
              <a:off x="5015871" y="2269366"/>
              <a:ext cx="117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725 MHz</a:t>
              </a:r>
              <a:endParaRPr lang="en-AU" b="1" dirty="0">
                <a:solidFill>
                  <a:srgbClr val="FF0000"/>
                </a:solidFill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6525CB7-9F7F-4E09-B9BC-0F183996D42D}"/>
                </a:ext>
              </a:extLst>
            </p:cNvPr>
            <p:cNvSpPr txBox="1"/>
            <p:nvPr/>
          </p:nvSpPr>
          <p:spPr>
            <a:xfrm>
              <a:off x="4386150" y="1869691"/>
              <a:ext cx="416621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29</a:t>
              </a:r>
            </a:p>
            <a:p>
              <a:endParaRPr lang="en-AU" b="1" dirty="0">
                <a:solidFill>
                  <a:srgbClr val="FF0000"/>
                </a:solidFill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A1EB6D2-FDF3-446A-A4E3-D810F3990FF7}"/>
                </a:ext>
              </a:extLst>
            </p:cNvPr>
            <p:cNvSpPr/>
            <p:nvPr/>
          </p:nvSpPr>
          <p:spPr>
            <a:xfrm>
              <a:off x="7776173" y="676903"/>
              <a:ext cx="570896" cy="166727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5477F5C-1957-4412-B922-C41B7DEEBBA1}"/>
                </a:ext>
              </a:extLst>
            </p:cNvPr>
            <p:cNvSpPr/>
            <p:nvPr/>
          </p:nvSpPr>
          <p:spPr>
            <a:xfrm>
              <a:off x="7776173" y="2344178"/>
              <a:ext cx="570896" cy="185969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8D14DDA-738F-42A9-9A90-2F9CF899FA8A}"/>
                </a:ext>
              </a:extLst>
            </p:cNvPr>
            <p:cNvSpPr/>
            <p:nvPr/>
          </p:nvSpPr>
          <p:spPr>
            <a:xfrm>
              <a:off x="7776173" y="4203870"/>
              <a:ext cx="570896" cy="1634683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910339DA-50E8-42EF-A015-C4FB052ECB97}"/>
                </a:ext>
              </a:extLst>
            </p:cNvPr>
            <p:cNvGrpSpPr/>
            <p:nvPr/>
          </p:nvGrpSpPr>
          <p:grpSpPr>
            <a:xfrm>
              <a:off x="7867268" y="1708961"/>
              <a:ext cx="359222" cy="200396"/>
              <a:chOff x="4898571" y="1674621"/>
              <a:chExt cx="359229" cy="200396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EF041D2B-B4EA-48E1-9EF6-8E73585318C4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197244DB-C200-4F3C-8106-378A72BF069C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07966E11-16B6-42DA-8617-38640CC0C855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2B7B2DCE-9F60-44A2-B361-6E8D3C86C343}"/>
                </a:ext>
              </a:extLst>
            </p:cNvPr>
            <p:cNvGrpSpPr/>
            <p:nvPr/>
          </p:nvGrpSpPr>
          <p:grpSpPr>
            <a:xfrm>
              <a:off x="7892390" y="3188306"/>
              <a:ext cx="359222" cy="200396"/>
              <a:chOff x="4898571" y="1674621"/>
              <a:chExt cx="359229" cy="200396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BFA436A3-CCDC-4A2D-836D-3329F44A2853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47184AFC-775E-4EB7-8F48-699DD78B9265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201A6977-0538-4356-A3F7-CD00B8BCA547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AB7C11F7-3A66-4A33-96DA-E054C55FC85B}"/>
                </a:ext>
              </a:extLst>
            </p:cNvPr>
            <p:cNvGrpSpPr/>
            <p:nvPr/>
          </p:nvGrpSpPr>
          <p:grpSpPr>
            <a:xfrm>
              <a:off x="7902951" y="4982793"/>
              <a:ext cx="359222" cy="200396"/>
              <a:chOff x="4898571" y="1674621"/>
              <a:chExt cx="359229" cy="200396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2E64AAB9-9D78-430E-B7E6-358D057895A9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B526E00C-BCA6-4142-8F80-F4948878C08D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9E54FA96-35CC-4F88-9A4A-CFE44FCEEBB3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C33F8D7-2C51-427B-8A89-F510ABEC0FCB}"/>
                </a:ext>
              </a:extLst>
            </p:cNvPr>
            <p:cNvCxnSpPr>
              <a:cxnSpLocks/>
            </p:cNvCxnSpPr>
            <p:nvPr/>
          </p:nvCxnSpPr>
          <p:spPr>
            <a:xfrm>
              <a:off x="8100755" y="5863084"/>
              <a:ext cx="0" cy="240825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FB6F244-C913-4A26-990C-2876E2462729}"/>
                </a:ext>
              </a:extLst>
            </p:cNvPr>
            <p:cNvCxnSpPr>
              <a:cxnSpLocks/>
            </p:cNvCxnSpPr>
            <p:nvPr/>
          </p:nvCxnSpPr>
          <p:spPr>
            <a:xfrm>
              <a:off x="7521383" y="5882489"/>
              <a:ext cx="0" cy="274507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219CA723-AFA7-499E-9D64-749A5DD78753}"/>
                </a:ext>
              </a:extLst>
            </p:cNvPr>
            <p:cNvSpPr/>
            <p:nvPr/>
          </p:nvSpPr>
          <p:spPr>
            <a:xfrm>
              <a:off x="7193646" y="676903"/>
              <a:ext cx="570896" cy="166727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CA40745E-8416-4715-8129-89099C4798A5}"/>
                </a:ext>
              </a:extLst>
            </p:cNvPr>
            <p:cNvSpPr/>
            <p:nvPr/>
          </p:nvSpPr>
          <p:spPr>
            <a:xfrm>
              <a:off x="7193646" y="2344178"/>
              <a:ext cx="570896" cy="185969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D80BA962-3089-4332-810C-1B5D189827E8}"/>
                </a:ext>
              </a:extLst>
            </p:cNvPr>
            <p:cNvSpPr/>
            <p:nvPr/>
          </p:nvSpPr>
          <p:spPr>
            <a:xfrm>
              <a:off x="7193646" y="4203870"/>
              <a:ext cx="570896" cy="1634683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95AE538-D2DC-401B-A0D0-E39869B52CF3}"/>
                </a:ext>
              </a:extLst>
            </p:cNvPr>
            <p:cNvGrpSpPr/>
            <p:nvPr/>
          </p:nvGrpSpPr>
          <p:grpSpPr>
            <a:xfrm>
              <a:off x="7346222" y="1677953"/>
              <a:ext cx="359222" cy="200396"/>
              <a:chOff x="4898571" y="1674621"/>
              <a:chExt cx="359229" cy="200396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1A1FC888-2CD6-4EF9-BE16-9A36B0DEDC19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92CC8015-3040-4553-94E3-B0EC1FC683FF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D449CCC0-331A-4269-BA86-9D50F6D7CB54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11C5AD1A-95CF-441C-A36D-A9690639247B}"/>
                </a:ext>
              </a:extLst>
            </p:cNvPr>
            <p:cNvGrpSpPr/>
            <p:nvPr/>
          </p:nvGrpSpPr>
          <p:grpSpPr>
            <a:xfrm>
              <a:off x="7308631" y="3193705"/>
              <a:ext cx="359222" cy="200396"/>
              <a:chOff x="4898571" y="1674621"/>
              <a:chExt cx="359229" cy="200396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99124C1E-19CC-4B63-BD44-6DE6661D43AD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FF875F09-B57A-4344-8CB6-E83B5CD076D1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A45E3CBF-C979-416C-9781-3AE972E66510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301CB46B-9620-4314-A08E-B1B5A911397B}"/>
                </a:ext>
              </a:extLst>
            </p:cNvPr>
            <p:cNvGrpSpPr/>
            <p:nvPr/>
          </p:nvGrpSpPr>
          <p:grpSpPr>
            <a:xfrm>
              <a:off x="7352778" y="4964454"/>
              <a:ext cx="359222" cy="200396"/>
              <a:chOff x="4898571" y="1674621"/>
              <a:chExt cx="359229" cy="200396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26EFE3A2-4F99-4C58-9C46-C2AD1A04990D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2EE131C2-E2C6-492C-B8B8-3FC74FB07A49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D11B4C27-8175-4B4B-898E-ECC29745E0B1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E6595324-4000-4AFD-995D-DB2AF7A1E546}"/>
                </a:ext>
              </a:extLst>
            </p:cNvPr>
            <p:cNvCxnSpPr>
              <a:cxnSpLocks/>
            </p:cNvCxnSpPr>
            <p:nvPr/>
          </p:nvCxnSpPr>
          <p:spPr>
            <a:xfrm>
              <a:off x="7518228" y="5863084"/>
              <a:ext cx="14159" cy="231746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BFEF512-4630-4628-8A36-A7AB3C427669}"/>
                </a:ext>
              </a:extLst>
            </p:cNvPr>
            <p:cNvSpPr txBox="1"/>
            <p:nvPr/>
          </p:nvSpPr>
          <p:spPr>
            <a:xfrm>
              <a:off x="7265119" y="955828"/>
              <a:ext cx="903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Int</a:t>
              </a:r>
              <a:endParaRPr lang="en-AU" b="1" dirty="0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5B39C9C-D0C2-4FF1-B253-64CE8E99783B}"/>
                </a:ext>
              </a:extLst>
            </p:cNvPr>
            <p:cNvSpPr txBox="1"/>
            <p:nvPr/>
          </p:nvSpPr>
          <p:spPr>
            <a:xfrm>
              <a:off x="7742429" y="900847"/>
              <a:ext cx="6237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n/m</a:t>
              </a:r>
              <a:endParaRPr lang="en-AU" b="1" dirty="0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325156AA-91B1-4690-8FC2-F6118404F05D}"/>
                </a:ext>
              </a:extLst>
            </p:cNvPr>
            <p:cNvSpPr txBox="1"/>
            <p:nvPr/>
          </p:nvSpPr>
          <p:spPr>
            <a:xfrm>
              <a:off x="9051229" y="1159403"/>
              <a:ext cx="30281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1                                30.2MHz</a:t>
              </a:r>
              <a:endParaRPr lang="en-AU" b="1" dirty="0">
                <a:solidFill>
                  <a:srgbClr val="FF0000"/>
                </a:solidFill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2AC90012-3EFD-45E5-B1C8-EE8187A916EB}"/>
                </a:ext>
              </a:extLst>
            </p:cNvPr>
            <p:cNvSpPr txBox="1"/>
            <p:nvPr/>
          </p:nvSpPr>
          <p:spPr>
            <a:xfrm>
              <a:off x="7312373" y="1354171"/>
              <a:ext cx="42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24</a:t>
              </a:r>
              <a:endParaRPr lang="en-AU" b="1" dirty="0">
                <a:solidFill>
                  <a:srgbClr val="FF0000"/>
                </a:solidFill>
              </a:endParaRP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52F23489-0C85-44E0-9B39-65EB98F71B33}"/>
                </a:ext>
              </a:extLst>
            </p:cNvPr>
            <p:cNvSpPr txBox="1"/>
            <p:nvPr/>
          </p:nvSpPr>
          <p:spPr>
            <a:xfrm>
              <a:off x="7754340" y="1331463"/>
              <a:ext cx="107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rgbClr val="FF0000"/>
                  </a:solidFill>
                </a:rPr>
                <a:t>6944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A5A03503-DEFB-4C6E-98C9-BD01E0FCDCED}"/>
                </a:ext>
              </a:extLst>
            </p:cNvPr>
            <p:cNvSpPr txBox="1"/>
            <p:nvPr/>
          </p:nvSpPr>
          <p:spPr>
            <a:xfrm>
              <a:off x="7406044" y="1956099"/>
              <a:ext cx="1075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1048575</a:t>
              </a:r>
              <a:endParaRPr lang="en-AU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5896AF5-C776-4A37-9F65-DD847C02B901}"/>
                </a:ext>
              </a:extLst>
            </p:cNvPr>
            <p:cNvCxnSpPr>
              <a:cxnSpLocks/>
            </p:cNvCxnSpPr>
            <p:nvPr/>
          </p:nvCxnSpPr>
          <p:spPr>
            <a:xfrm>
              <a:off x="9226389" y="5882489"/>
              <a:ext cx="0" cy="274507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827AB8E-B99B-4F87-8C07-8EEFBBD148E6}"/>
                </a:ext>
              </a:extLst>
            </p:cNvPr>
            <p:cNvSpPr/>
            <p:nvPr/>
          </p:nvSpPr>
          <p:spPr>
            <a:xfrm>
              <a:off x="8898654" y="676903"/>
              <a:ext cx="570896" cy="166727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E4EA7D15-387D-494E-8B12-9429518B734A}"/>
                </a:ext>
              </a:extLst>
            </p:cNvPr>
            <p:cNvSpPr/>
            <p:nvPr/>
          </p:nvSpPr>
          <p:spPr>
            <a:xfrm>
              <a:off x="8898655" y="2344178"/>
              <a:ext cx="570896" cy="185969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8B806EDC-2F37-4C43-935F-F87080D9F703}"/>
                </a:ext>
              </a:extLst>
            </p:cNvPr>
            <p:cNvSpPr/>
            <p:nvPr/>
          </p:nvSpPr>
          <p:spPr>
            <a:xfrm>
              <a:off x="8898654" y="4203869"/>
              <a:ext cx="570896" cy="163468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23567D27-261A-4896-8388-7EE7F51B3D08}"/>
                </a:ext>
              </a:extLst>
            </p:cNvPr>
            <p:cNvGrpSpPr/>
            <p:nvPr/>
          </p:nvGrpSpPr>
          <p:grpSpPr>
            <a:xfrm>
              <a:off x="9051230" y="1677953"/>
              <a:ext cx="359222" cy="200396"/>
              <a:chOff x="4898571" y="1674621"/>
              <a:chExt cx="359229" cy="200396"/>
            </a:xfrm>
          </p:grpSpPr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2BDC421D-8B15-4D45-B603-250D3BCE644E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3ADA0698-D801-4C0F-B459-7B590C6068E3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4EC00C02-A38E-4436-80AE-4ED4CC3CBC26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E543092-4017-4C30-ADCA-BCA5D73F9D9C}"/>
                </a:ext>
              </a:extLst>
            </p:cNvPr>
            <p:cNvGrpSpPr/>
            <p:nvPr/>
          </p:nvGrpSpPr>
          <p:grpSpPr>
            <a:xfrm>
              <a:off x="9013638" y="3193705"/>
              <a:ext cx="359222" cy="200396"/>
              <a:chOff x="4898571" y="1674621"/>
              <a:chExt cx="359229" cy="200396"/>
            </a:xfrm>
          </p:grpSpPr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6858B8BB-2843-417B-B0B0-F8AF0F37F33C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6003B39A-EDAB-4B63-A072-E3820B7C9CA9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DCF9786F-2583-4B11-A56B-62DE490218AF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2FA4A8BF-579E-4189-BBB4-3C2C25069912}"/>
                </a:ext>
              </a:extLst>
            </p:cNvPr>
            <p:cNvGrpSpPr/>
            <p:nvPr/>
          </p:nvGrpSpPr>
          <p:grpSpPr>
            <a:xfrm>
              <a:off x="9057784" y="4964456"/>
              <a:ext cx="359222" cy="200396"/>
              <a:chOff x="4898571" y="1674621"/>
              <a:chExt cx="359229" cy="200396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D84076D2-44AA-43E9-AB55-AE70F8AEF524}"/>
                  </a:ext>
                </a:extLst>
              </p:cNvPr>
              <p:cNvCxnSpPr/>
              <p:nvPr/>
            </p:nvCxnSpPr>
            <p:spPr>
              <a:xfrm>
                <a:off x="4898571" y="1776696"/>
                <a:ext cx="359229" cy="0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276FDD3B-69EF-4548-9723-FEB1BFD440B4}"/>
                  </a:ext>
                </a:extLst>
              </p:cNvPr>
              <p:cNvSpPr/>
              <p:nvPr/>
            </p:nvSpPr>
            <p:spPr>
              <a:xfrm>
                <a:off x="5044969" y="1674621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0ECF9ADB-CBA0-4D28-B3BE-08AD441C2C49}"/>
                  </a:ext>
                </a:extLst>
              </p:cNvPr>
              <p:cNvSpPr/>
              <p:nvPr/>
            </p:nvSpPr>
            <p:spPr>
              <a:xfrm>
                <a:off x="5049924" y="1823505"/>
                <a:ext cx="47347" cy="5151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C4794EBB-BD0E-449F-92EA-7A8CD02407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09128" y="5863093"/>
              <a:ext cx="14101" cy="231746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5C0FB7F-9E0D-4B6B-B9BA-190B91D375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0384" y="5816000"/>
              <a:ext cx="14101" cy="231746"/>
            </a:xfrm>
            <a:prstGeom prst="line">
              <a:avLst/>
            </a:prstGeom>
            <a:ln w="28575">
              <a:prstDash val="sysDot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A82B14-FDE0-4B70-A676-053EDA69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702" y="6356350"/>
            <a:ext cx="11324760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084A5D-1DA0-4218-B413-A30A914F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71057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562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0099A-C747-4C44-B724-2076AF9F8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278" y="2055581"/>
            <a:ext cx="9429068" cy="2385790"/>
          </a:xfrm>
        </p:spPr>
        <p:txBody>
          <a:bodyPr>
            <a:normAutofit lnSpcReduction="10000"/>
          </a:bodyPr>
          <a:lstStyle/>
          <a:p>
            <a:r>
              <a:rPr lang="en-AU" sz="2400" dirty="0"/>
              <a:t>Granularity due digital divider  	 	  +- 1 Hz   Si5351</a:t>
            </a:r>
            <a:br>
              <a:rPr lang="en-AU" sz="2400" dirty="0"/>
            </a:br>
            <a:r>
              <a:rPr lang="en-AU" sz="2400" dirty="0"/>
              <a:t>						    far more for 4.4 &amp; 13.4 GHz </a:t>
            </a:r>
          </a:p>
          <a:p>
            <a:r>
              <a:rPr lang="en-AU" sz="2400" dirty="0"/>
              <a:t>1PPS interrupt latency    1uS produces	     4  Hz</a:t>
            </a:r>
          </a:p>
          <a:p>
            <a:r>
              <a:rPr lang="en-AU" sz="2400" dirty="0"/>
              <a:t>Correction latency </a:t>
            </a:r>
            <a:br>
              <a:rPr lang="en-AU" sz="2400" dirty="0"/>
            </a:br>
            <a:r>
              <a:rPr lang="en-AU" sz="2400" dirty="0"/>
              <a:t>  e.g. Crystal drift of 10Hz in 10 secs	     12 Hz</a:t>
            </a:r>
          </a:p>
          <a:p>
            <a:r>
              <a:rPr lang="en-AU" sz="2400" dirty="0"/>
              <a:t>Frequency Count Resolution 1/8</a:t>
            </a:r>
            <a:r>
              <a:rPr lang="en-AU" sz="2400" baseline="30000" dirty="0"/>
              <a:t>th</a:t>
            </a:r>
            <a:r>
              <a:rPr lang="en-AU" sz="2400" dirty="0"/>
              <a:t> </a:t>
            </a:r>
            <a:r>
              <a:rPr lang="en-AU" sz="2400" dirty="0" err="1"/>
              <a:t>freq</a:t>
            </a:r>
            <a:r>
              <a:rPr lang="en-AU" sz="2400" dirty="0"/>
              <a:t> 	       7 Hz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E7CCC1-C508-465A-8105-ED2EA93F2FF0}"/>
              </a:ext>
            </a:extLst>
          </p:cNvPr>
          <p:cNvSpPr txBox="1"/>
          <p:nvPr/>
        </p:nvSpPr>
        <p:spPr>
          <a:xfrm>
            <a:off x="1045029" y="767443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Errors in GPS Disciplined Freq Gen  </a:t>
            </a:r>
            <a:r>
              <a:rPr lang="en-US" sz="2800" b="1" dirty="0"/>
              <a:t>in 30.2 MHz Ref Output</a:t>
            </a:r>
            <a:endParaRPr lang="en-US" sz="3200" b="1" dirty="0"/>
          </a:p>
          <a:p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5A46A-D7FD-4574-B042-68DA0E94BA9B}"/>
              </a:ext>
            </a:extLst>
          </p:cNvPr>
          <p:cNvSpPr txBox="1"/>
          <p:nvPr/>
        </p:nvSpPr>
        <p:spPr>
          <a:xfrm>
            <a:off x="1458003" y="4714021"/>
            <a:ext cx="102543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NB*  1 Hz shift in Reference Frequency results in 50Hz at 1296 MHz operating frequency</a:t>
            </a:r>
          </a:p>
          <a:p>
            <a:r>
              <a:rPr lang="en-US" sz="2000" b="1" i="1" dirty="0"/>
              <a:t>				40 ppb    =   0.04ppm</a:t>
            </a:r>
          </a:p>
          <a:p>
            <a:endParaRPr lang="en-US" sz="2000" b="1" i="1" dirty="0"/>
          </a:p>
          <a:p>
            <a:r>
              <a:rPr lang="en-US" sz="2000" b="1" i="1" dirty="0"/>
              <a:t>Errors are additive   e.g.  &gt;20 Hz at 30.2 MHz      </a:t>
            </a:r>
            <a:r>
              <a:rPr lang="en-US" sz="2000" b="1" i="1" dirty="0">
                <a:solidFill>
                  <a:srgbClr val="FF0000"/>
                </a:solidFill>
              </a:rPr>
              <a:t>approx. 1 ppm     850 Hz at 1296 MHz</a:t>
            </a:r>
            <a:endParaRPr lang="en-AU" sz="20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F60F88-7522-4F41-9076-1C7856DF7172}"/>
              </a:ext>
            </a:extLst>
          </p:cNvPr>
          <p:cNvSpPr txBox="1"/>
          <p:nvPr/>
        </p:nvSpPr>
        <p:spPr>
          <a:xfrm>
            <a:off x="1559831" y="1482260"/>
            <a:ext cx="2355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Include:</a:t>
            </a:r>
            <a:endParaRPr lang="en-AU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F6F6D7-A513-48A1-8FA2-5CAC49DC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4950" y="6356350"/>
            <a:ext cx="10746298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F9598-6C15-457B-BAEB-C0032A469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630648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095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F8D42E3-4685-4CAA-AF82-8BEDE0A9C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30480"/>
            <a:ext cx="12192001" cy="691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502348-D6D0-42DE-A18D-A30459181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924" y="293132"/>
            <a:ext cx="9312955" cy="67173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GPS Disciplined Frequency Generator</a:t>
            </a:r>
            <a:endParaRPr lang="en-AU" sz="4000" b="1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7BC60-9D24-4F0C-8A9C-2610039E6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5924" y="1749098"/>
            <a:ext cx="5870645" cy="282767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Advantages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Simple low-cost hardware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Freq ranges 	 </a:t>
            </a:r>
            <a:r>
              <a:rPr lang="en-US" sz="1800" b="1" dirty="0"/>
              <a:t>200kHz to 200MHz</a:t>
            </a:r>
          </a:p>
          <a:p>
            <a:pPr>
              <a:spcBef>
                <a:spcPts val="600"/>
              </a:spcBef>
            </a:pPr>
            <a:r>
              <a:rPr lang="en-US" sz="2000" b="1" dirty="0"/>
              <a:t>                                 </a:t>
            </a:r>
            <a:r>
              <a:rPr lang="en-US" sz="1800" b="1" dirty="0"/>
              <a:t>138MHz to 4.4GHz</a:t>
            </a:r>
          </a:p>
          <a:p>
            <a:pPr>
              <a:spcBef>
                <a:spcPts val="600"/>
              </a:spcBef>
            </a:pPr>
            <a:r>
              <a:rPr lang="en-US" sz="1800" b="1" dirty="0"/>
              <a:t>		 138MHz to 13.4MHz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Crystal frequency source for PLL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Low cost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950964-5C20-4B76-9F95-C22341C1EFA1}"/>
              </a:ext>
            </a:extLst>
          </p:cNvPr>
          <p:cNvSpPr txBox="1"/>
          <p:nvPr/>
        </p:nvSpPr>
        <p:spPr>
          <a:xfrm>
            <a:off x="6095998" y="2689918"/>
            <a:ext cx="5870645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Disadvantages</a:t>
            </a: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Frequency accuracy limited by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Max Frequency of </a:t>
            </a:r>
            <a:r>
              <a:rPr lang="en-US" b="1" dirty="0" err="1"/>
              <a:t>uP</a:t>
            </a:r>
            <a:r>
              <a:rPr lang="en-US" b="1" dirty="0"/>
              <a:t>  counter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GPS and </a:t>
            </a:r>
            <a:r>
              <a:rPr lang="en-US" b="1" dirty="0" err="1"/>
              <a:t>uP</a:t>
            </a:r>
            <a:r>
              <a:rPr lang="en-US" b="1" dirty="0"/>
              <a:t> Interrupt Timing Jitter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Frequency Count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Granularity of Freq Gen PLL and digital dividers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Frequency Stability limited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Latency in frequency count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Latency in applying corrections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Crystal affected by ambient temp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388C4-E223-4D4F-A60A-691FEDB94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449" y="6356350"/>
            <a:ext cx="11039911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B11D7F-FE4D-4E73-9368-5BDB63B1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88035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565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60961F-C7A3-4A76-81D7-E01AC2BCF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" y="0"/>
            <a:ext cx="1218377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B255D2-A523-4016-9F9F-E6E037B9A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49" y="1030971"/>
            <a:ext cx="5238750" cy="3457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9E9D0E-8E64-4CC9-BE90-5B6E87DA2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2324100"/>
            <a:ext cx="5238750" cy="34861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70486B-9554-4235-A4D1-BBD8DE27B4FB}"/>
              </a:ext>
            </a:extLst>
          </p:cNvPr>
          <p:cNvSpPr/>
          <p:nvPr/>
        </p:nvSpPr>
        <p:spPr>
          <a:xfrm>
            <a:off x="929954" y="426748"/>
            <a:ext cx="9094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Performance    GPS Disciplined Freq Gen  30.2 MHz</a:t>
            </a:r>
            <a:endParaRPr lang="en-US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34D212-BAA4-4011-BEE3-DEE3E5342FD5}"/>
              </a:ext>
            </a:extLst>
          </p:cNvPr>
          <p:cNvSpPr/>
          <p:nvPr/>
        </p:nvSpPr>
        <p:spPr>
          <a:xfrm>
            <a:off x="1101754" y="5972665"/>
            <a:ext cx="10232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IC910H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27MHz  OCXO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Measure &amp; Calculate 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3.775MHz</a:t>
            </a:r>
            <a:r>
              <a:rPr lang="en-AU" dirty="0"/>
              <a:t> every sec Average error over 8 secs 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Applied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10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Secs</a:t>
            </a:r>
            <a:r>
              <a:rPr lang="en-AU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A9E37F-697C-441C-8122-FFC330CA2601}"/>
              </a:ext>
            </a:extLst>
          </p:cNvPr>
          <p:cNvSpPr/>
          <p:nvPr/>
        </p:nvSpPr>
        <p:spPr>
          <a:xfrm>
            <a:off x="1107850" y="5570075"/>
            <a:ext cx="4172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QRP Labs 27MHz Si5351 OCXO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1B988A-96DA-46C2-8C35-57C51890E396}"/>
              </a:ext>
            </a:extLst>
          </p:cNvPr>
          <p:cNvSpPr/>
          <p:nvPr/>
        </p:nvSpPr>
        <p:spPr>
          <a:xfrm>
            <a:off x="1101754" y="5200743"/>
            <a:ext cx="37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Arduino Nano 3V 8MHz Neo6 1PPS</a:t>
            </a:r>
            <a:endParaRPr lang="en-AU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4D5C3C-4446-4F35-9969-6C0E63B7D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1727" y="6356350"/>
            <a:ext cx="10997967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5B3C58-6704-4939-84A9-EF67CEE8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622259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566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C81D98-F296-45C8-9CE8-AA438C41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28" y="0"/>
            <a:ext cx="12212228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8C1B-7A83-468D-970D-E8D721076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267" y="1333850"/>
            <a:ext cx="9874703" cy="5524151"/>
          </a:xfrm>
        </p:spPr>
        <p:txBody>
          <a:bodyPr>
            <a:normAutofit fontScale="92500"/>
          </a:bodyPr>
          <a:lstStyle/>
          <a:p>
            <a:r>
              <a:rPr lang="en-US" sz="2400" dirty="0" err="1"/>
              <a:t>Granulatity</a:t>
            </a:r>
            <a:r>
              <a:rPr lang="en-US" dirty="0"/>
              <a:t> </a:t>
            </a:r>
            <a:r>
              <a:rPr lang="en-US" sz="2400" dirty="0"/>
              <a:t>– Can’t be avoided – 	Use highest PLL frequency</a:t>
            </a:r>
            <a:br>
              <a:rPr lang="en-US" sz="2400" dirty="0"/>
            </a:br>
            <a:r>
              <a:rPr lang="en-US" sz="2400" dirty="0"/>
              <a:t>					Carefully select integer and fractional divide</a:t>
            </a:r>
          </a:p>
          <a:p>
            <a:r>
              <a:rPr lang="en-AU" sz="2400" dirty="0"/>
              <a:t>Interrupt latency   -    Processor selection – highest </a:t>
            </a:r>
            <a:r>
              <a:rPr lang="en-AU" sz="2400" dirty="0" err="1"/>
              <a:t>uP</a:t>
            </a:r>
            <a:r>
              <a:rPr lang="en-AU" sz="2400" dirty="0"/>
              <a:t> clock</a:t>
            </a:r>
            <a:br>
              <a:rPr lang="en-AU" sz="2400" dirty="0"/>
            </a:br>
            <a:r>
              <a:rPr lang="en-AU" sz="2400" dirty="0"/>
              <a:t>                                      Code structure – avoid blocking functions</a:t>
            </a:r>
            <a:br>
              <a:rPr lang="en-AU" sz="2400" dirty="0"/>
            </a:br>
            <a:r>
              <a:rPr lang="en-AU" sz="2400" dirty="0"/>
              <a:t>		               Simple IRQ servicing code</a:t>
            </a:r>
            <a:br>
              <a:rPr lang="en-AU" sz="2400" dirty="0"/>
            </a:br>
            <a:r>
              <a:rPr lang="en-AU" sz="2400" dirty="0"/>
              <a:t>                 	               Frequency count over multiple 1PPS</a:t>
            </a:r>
          </a:p>
          <a:p>
            <a:r>
              <a:rPr lang="en-AU" sz="2400" dirty="0"/>
              <a:t>Correction latency   crystal selection – minimise frequency drift</a:t>
            </a:r>
            <a:br>
              <a:rPr lang="en-AU" sz="2400" dirty="0"/>
            </a:br>
            <a:r>
              <a:rPr lang="en-AU" sz="2400" dirty="0"/>
              <a:t>					      insulated environment</a:t>
            </a:r>
            <a:br>
              <a:rPr lang="en-AU" sz="2400" dirty="0"/>
            </a:br>
            <a:r>
              <a:rPr lang="en-AU" sz="2400" dirty="0"/>
              <a:t>					      heated environment    OCXO</a:t>
            </a:r>
          </a:p>
          <a:p>
            <a:r>
              <a:rPr lang="en-AU" sz="2400" dirty="0"/>
              <a:t>Frequency Counter   - Select </a:t>
            </a:r>
            <a:r>
              <a:rPr lang="en-AU" sz="2400" dirty="0" err="1"/>
              <a:t>uP</a:t>
            </a:r>
            <a:r>
              <a:rPr lang="en-AU" sz="2400" dirty="0"/>
              <a:t> with async external input to timer</a:t>
            </a:r>
            <a:br>
              <a:rPr lang="en-AU" sz="2400" dirty="0"/>
            </a:br>
            <a:r>
              <a:rPr lang="en-AU" sz="2400" dirty="0"/>
              <a:t>		              - Avoid resetting timer and overflow</a:t>
            </a:r>
            <a:br>
              <a:rPr lang="en-AU" sz="2400" dirty="0"/>
            </a:br>
            <a:r>
              <a:rPr lang="en-AU" sz="2400" dirty="0"/>
              <a:t>                                      - Count over multiple 1PPS periods </a:t>
            </a:r>
            <a:r>
              <a:rPr lang="en-AU" sz="2000" dirty="0"/>
              <a:t>e.g. 8 at 1/8</a:t>
            </a:r>
            <a:r>
              <a:rPr lang="en-AU" sz="2000" baseline="30000" dirty="0"/>
              <a:t>th</a:t>
            </a:r>
            <a:br>
              <a:rPr lang="en-AU" sz="2000" dirty="0"/>
            </a:br>
            <a:r>
              <a:rPr lang="en-AU" sz="2000" dirty="0"/>
              <a:t>                                             </a:t>
            </a:r>
            <a:r>
              <a:rPr lang="en-AU" sz="2400" dirty="0"/>
              <a:t>- Adopt Coarse / Fine Count &amp; Correction</a:t>
            </a:r>
            <a:br>
              <a:rPr lang="en-AU" sz="2400" dirty="0"/>
            </a:br>
            <a:r>
              <a:rPr lang="en-AU" sz="2400" dirty="0"/>
              <a:t>                                                </a:t>
            </a:r>
            <a:r>
              <a:rPr lang="en-AU" sz="2000" dirty="0"/>
              <a:t>Coarse 8 secs 1Hz  Fine 80 secs 0.1Hz</a:t>
            </a:r>
            <a:br>
              <a:rPr lang="en-AU" sz="2000" dirty="0"/>
            </a:br>
            <a:r>
              <a:rPr lang="en-AU" sz="2000" dirty="0"/>
              <a:t>		                 </a:t>
            </a:r>
            <a:r>
              <a:rPr lang="en-AU" sz="2400" dirty="0"/>
              <a:t>- Average Count or Rolling Average of Error</a:t>
            </a:r>
            <a:br>
              <a:rPr lang="en-AU" sz="2400" dirty="0"/>
            </a:br>
            <a:r>
              <a:rPr lang="en-AU" sz="2400" dirty="0"/>
              <a:t>		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DAC54-0DF6-4AA1-94C9-807B7A9CC887}"/>
              </a:ext>
            </a:extLst>
          </p:cNvPr>
          <p:cNvSpPr txBox="1"/>
          <p:nvPr/>
        </p:nvSpPr>
        <p:spPr>
          <a:xfrm>
            <a:off x="1045029" y="767443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Overcoming Errors</a:t>
            </a:r>
            <a:endParaRPr lang="en-US" sz="3200" b="1" dirty="0"/>
          </a:p>
          <a:p>
            <a:endParaRPr lang="en-AU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5BA2FB-480D-4179-A72D-1B5556DD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1727" y="6356350"/>
            <a:ext cx="11182525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F92F8-35B2-49F2-BFFA-2011D2C4C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639037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53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0E8A06-B987-4AEC-8814-63A36E625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6B6B5A-2250-4186-A585-8242213BE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014" y="1507671"/>
            <a:ext cx="9647464" cy="4848679"/>
          </a:xfrm>
        </p:spPr>
        <p:txBody>
          <a:bodyPr>
            <a:normAutofit lnSpcReduction="10000"/>
          </a:bodyPr>
          <a:lstStyle/>
          <a:p>
            <a:r>
              <a:rPr lang="en-AU" sz="2400" dirty="0"/>
              <a:t>Correct by Fuzzy Logic not processor intense PID Controller</a:t>
            </a:r>
          </a:p>
          <a:p>
            <a:r>
              <a:rPr lang="en-AU" sz="2400" dirty="0"/>
              <a:t>Consider count certainty in selecting dead band</a:t>
            </a:r>
          </a:p>
          <a:p>
            <a:r>
              <a:rPr lang="en-AU" sz="2400" dirty="0"/>
              <a:t>Avoid compiled code structures known to be unfriendly to embedded </a:t>
            </a:r>
            <a:r>
              <a:rPr lang="en-AU" sz="2400" dirty="0" err="1"/>
              <a:t>uP</a:t>
            </a:r>
            <a:br>
              <a:rPr lang="en-AU" sz="2400" dirty="0"/>
            </a:br>
            <a:r>
              <a:rPr lang="en-AU" sz="2400" dirty="0"/>
              <a:t>    </a:t>
            </a:r>
            <a:r>
              <a:rPr lang="en-AU" sz="2400" dirty="0" err="1"/>
              <a:t>e.g</a:t>
            </a:r>
            <a:r>
              <a:rPr lang="en-AU" sz="2400" dirty="0"/>
              <a:t>      Variable arrays       Select Case        Indexed For Loops</a:t>
            </a:r>
          </a:p>
          <a:p>
            <a:r>
              <a:rPr lang="en-AU" sz="2400" dirty="0"/>
              <a:t>Use specific frequency generator code not processor intense general case</a:t>
            </a:r>
          </a:p>
          <a:p>
            <a:r>
              <a:rPr lang="en-AU" sz="2400" dirty="0"/>
              <a:t>Use device specific comms protocols updating only essential parameters</a:t>
            </a:r>
          </a:p>
          <a:p>
            <a:r>
              <a:rPr lang="en-AU" sz="2400" dirty="0"/>
              <a:t>Avoid resetting frequency generator part unless necessary</a:t>
            </a:r>
            <a:br>
              <a:rPr lang="en-AU" sz="2400" dirty="0"/>
            </a:br>
            <a:r>
              <a:rPr lang="en-AU" sz="2400" dirty="0"/>
              <a:t>					not necessary for small changes</a:t>
            </a:r>
          </a:p>
          <a:p>
            <a:r>
              <a:rPr lang="en-AU" sz="2400" dirty="0"/>
              <a:t>Customise constants for specific hardware </a:t>
            </a:r>
            <a:br>
              <a:rPr lang="en-AU" sz="2400" dirty="0"/>
            </a:br>
            <a:r>
              <a:rPr lang="en-AU" sz="2400" dirty="0"/>
              <a:t>		</a:t>
            </a:r>
            <a:r>
              <a:rPr lang="en-AU" sz="2400" dirty="0" err="1"/>
              <a:t>e.g</a:t>
            </a:r>
            <a:r>
              <a:rPr lang="en-AU" sz="2400" dirty="0"/>
              <a:t> don’t software correct for nominal crystal  use </a:t>
            </a:r>
            <a:br>
              <a:rPr lang="en-AU" sz="2400" dirty="0"/>
            </a:br>
            <a:r>
              <a:rPr lang="en-AU" sz="2400" dirty="0"/>
              <a:t>                              		close match </a:t>
            </a:r>
            <a:r>
              <a:rPr lang="en-AU" sz="2400" dirty="0" err="1"/>
              <a:t>considing</a:t>
            </a:r>
            <a:r>
              <a:rPr lang="en-AU" sz="2400" dirty="0"/>
              <a:t> operating conditions</a:t>
            </a:r>
            <a:br>
              <a:rPr lang="en-AU" sz="2400" dirty="0"/>
            </a:br>
            <a:r>
              <a:rPr lang="en-AU" sz="2400" dirty="0"/>
              <a:t>                 </a:t>
            </a:r>
            <a:br>
              <a:rPr lang="en-AU" sz="2400" dirty="0"/>
            </a:br>
            <a:r>
              <a:rPr lang="en-AU" sz="2400" dirty="0"/>
              <a:t>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DE822-8634-4D0D-88ED-D29C41226BA5}"/>
              </a:ext>
            </a:extLst>
          </p:cNvPr>
          <p:cNvSpPr txBox="1"/>
          <p:nvPr/>
        </p:nvSpPr>
        <p:spPr>
          <a:xfrm>
            <a:off x="1045029" y="767443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Other Factors</a:t>
            </a:r>
            <a:endParaRPr lang="en-US" sz="3200" b="1"/>
          </a:p>
          <a:p>
            <a:endParaRPr lang="en-AU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F65E7D-852A-4663-9F68-DF9AC432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4675" y="6356350"/>
            <a:ext cx="10830187" cy="365125"/>
          </a:xfrm>
        </p:spPr>
        <p:txBody>
          <a:bodyPr/>
          <a:lstStyle/>
          <a:p>
            <a:pPr algn="l"/>
            <a:r>
              <a:rPr lang="en-AU"/>
              <a:t>GPS Disciplined Frequency Reference     Traps for the  Young and not so Young       (c) VK4AMG  2019    				11 July 2019  Slide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77BCBB-AFA5-4EEA-BDFB-31D19347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10</a:t>
            </a:fld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85BE21-ECF4-4F6B-80A9-2F451C838803}"/>
              </a:ext>
            </a:extLst>
          </p:cNvPr>
          <p:cNvSpPr txBox="1"/>
          <p:nvPr/>
        </p:nvSpPr>
        <p:spPr>
          <a:xfrm>
            <a:off x="1094014" y="5628892"/>
            <a:ext cx="9429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0000"/>
                </a:solidFill>
              </a:rPr>
              <a:t>It is not easy – Having GPS and a modern </a:t>
            </a:r>
            <a:r>
              <a:rPr lang="en-AU" sz="2400" b="1" dirty="0" err="1">
                <a:solidFill>
                  <a:srgbClr val="FF0000"/>
                </a:solidFill>
              </a:rPr>
              <a:t>uP</a:t>
            </a:r>
            <a:r>
              <a:rPr lang="en-AU" sz="2400" b="1" dirty="0">
                <a:solidFill>
                  <a:srgbClr val="FF0000"/>
                </a:solidFill>
              </a:rPr>
              <a:t> do mean that all will be well</a:t>
            </a:r>
          </a:p>
        </p:txBody>
      </p:sp>
    </p:spTree>
    <p:extLst>
      <p:ext uri="{BB962C8B-B14F-4D97-AF65-F5344CB8AC3E}">
        <p14:creationId xmlns:p14="http://schemas.microsoft.com/office/powerpoint/2010/main" val="175555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A817928-14CB-4B01-9830-58BA83FF7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6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BCF33B-C163-4F19-A173-C32EDCD89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046328"/>
            <a:ext cx="4786314" cy="31732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C4A12-02D5-4F5F-AE24-E2919889D882}"/>
              </a:ext>
            </a:extLst>
          </p:cNvPr>
          <p:cNvSpPr txBox="1"/>
          <p:nvPr/>
        </p:nvSpPr>
        <p:spPr>
          <a:xfrm>
            <a:off x="819051" y="436760"/>
            <a:ext cx="65875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GPS Disciplined Freq Gen  30.2 MHz</a:t>
            </a:r>
            <a:endParaRPr lang="en-US" sz="2400" b="1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F42C0B-3CD9-4192-B312-D955072E1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288" y="1998542"/>
            <a:ext cx="4957763" cy="31043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B98268-C6B9-4509-8896-418B5D26DF56}"/>
              </a:ext>
            </a:extLst>
          </p:cNvPr>
          <p:cNvSpPr/>
          <p:nvPr/>
        </p:nvSpPr>
        <p:spPr>
          <a:xfrm>
            <a:off x="672321" y="5200276"/>
            <a:ext cx="11147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IC910H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27MHz  OCXO</a:t>
            </a:r>
            <a:r>
              <a:rPr lang="en-AU" dirty="0"/>
              <a:t>    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Measure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7.75MHz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over 8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secs</a:t>
            </a:r>
            <a:r>
              <a:rPr lang="en-AU" dirty="0"/>
              <a:t>  then Calculate Rolling error over 8 sec  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Applied</a:t>
            </a:r>
            <a:r>
              <a:rPr lang="en-AU" dirty="0"/>
              <a:t> 1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0</a:t>
            </a:r>
            <a:r>
              <a:rPr lang="en-AU" dirty="0"/>
              <a:t> </a:t>
            </a:r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Secs</a:t>
            </a:r>
            <a:r>
              <a:rPr lang="en-AU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ECAAB2-2E2E-4218-B811-68E17BD5F119}"/>
              </a:ext>
            </a:extLst>
          </p:cNvPr>
          <p:cNvSpPr/>
          <p:nvPr/>
        </p:nvSpPr>
        <p:spPr>
          <a:xfrm>
            <a:off x="672321" y="4786074"/>
            <a:ext cx="4172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QRP Labs 27MHz Si5351 Synthesiser</a:t>
            </a:r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99782-5247-4988-9F5E-CF12F8770344}"/>
              </a:ext>
            </a:extLst>
          </p:cNvPr>
          <p:cNvSpPr/>
          <p:nvPr/>
        </p:nvSpPr>
        <p:spPr>
          <a:xfrm>
            <a:off x="672321" y="4428712"/>
            <a:ext cx="3755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alibri" panose="020F0502020204030204" pitchFamily="34" charset="0"/>
              </a:rPr>
              <a:t>Arduino Nano 5V 16 MHz Neo6 1PPS</a:t>
            </a:r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6DE5808-A81B-4852-9D68-45A96654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395" y="6356350"/>
            <a:ext cx="10880521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CB9097D-2062-49C3-BCB7-7327AAC16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11</a:t>
            </a:fld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168123-9219-4579-96B4-BD921792655F}"/>
              </a:ext>
            </a:extLst>
          </p:cNvPr>
          <p:cNvSpPr/>
          <p:nvPr/>
        </p:nvSpPr>
        <p:spPr>
          <a:xfrm>
            <a:off x="672321" y="5909587"/>
            <a:ext cx="112656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This design minimised all errors, resulting in stability equal to the granularity of Si5351  (1Hz @ 30MHz)</a:t>
            </a:r>
            <a:endParaRPr lang="en-AU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E1EA1E-339F-4AD0-9F5F-4A0A94B46F8A}"/>
              </a:ext>
            </a:extLst>
          </p:cNvPr>
          <p:cNvSpPr/>
          <p:nvPr/>
        </p:nvSpPr>
        <p:spPr>
          <a:xfrm>
            <a:off x="672321" y="5572816"/>
            <a:ext cx="10956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More than a thousand hours of research,  hardware and software development, testing, and modifications later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BF8116-0C6E-4630-AC30-D17DE4E1F232}"/>
              </a:ext>
            </a:extLst>
          </p:cNvPr>
          <p:cNvSpPr txBox="1"/>
          <p:nvPr/>
        </p:nvSpPr>
        <p:spPr>
          <a:xfrm>
            <a:off x="7717203" y="899064"/>
            <a:ext cx="3489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Is it good enough  ? ? ?</a:t>
            </a:r>
            <a:endParaRPr lang="en-US" sz="2400" b="1" dirty="0">
              <a:highlight>
                <a:srgbClr val="FFFF00"/>
              </a:highlight>
            </a:endParaRPr>
          </a:p>
          <a:p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A54592-08A2-420D-8C33-83E97EAF706E}"/>
              </a:ext>
            </a:extLst>
          </p:cNvPr>
          <p:cNvSpPr txBox="1"/>
          <p:nvPr/>
        </p:nvSpPr>
        <p:spPr>
          <a:xfrm>
            <a:off x="7689210" y="515612"/>
            <a:ext cx="3102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Nearly Perfect but ….</a:t>
            </a:r>
            <a:endParaRPr lang="en-A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2837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8988B79-7C92-4215-9039-B0115BAE443F}"/>
              </a:ext>
            </a:extLst>
          </p:cNvPr>
          <p:cNvGrpSpPr/>
          <p:nvPr/>
        </p:nvGrpSpPr>
        <p:grpSpPr>
          <a:xfrm>
            <a:off x="2446417" y="1974785"/>
            <a:ext cx="7441756" cy="4226095"/>
            <a:chOff x="998156" y="1214585"/>
            <a:chExt cx="8396243" cy="505541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E8DEF75-0B20-490F-BA9A-9B85B60D7CDD}"/>
                </a:ext>
              </a:extLst>
            </p:cNvPr>
            <p:cNvSpPr/>
            <p:nvPr/>
          </p:nvSpPr>
          <p:spPr>
            <a:xfrm>
              <a:off x="1661755" y="1938914"/>
              <a:ext cx="1649896" cy="1877696"/>
            </a:xfrm>
            <a:prstGeom prst="rect">
              <a:avLst/>
            </a:prstGeom>
            <a:solidFill>
              <a:srgbClr val="FFFF0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DE5C988-C2F7-45C2-A436-E2C75199E496}"/>
                </a:ext>
              </a:extLst>
            </p:cNvPr>
            <p:cNvSpPr txBox="1"/>
            <p:nvPr/>
          </p:nvSpPr>
          <p:spPr>
            <a:xfrm>
              <a:off x="1631839" y="2157819"/>
              <a:ext cx="16498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GPS Disciplined </a:t>
              </a:r>
              <a:br>
                <a:rPr lang="en-US" b="1" dirty="0"/>
              </a:br>
              <a:r>
                <a:rPr lang="en-US" b="1" dirty="0"/>
                <a:t>10MHz</a:t>
              </a:r>
              <a:br>
                <a:rPr lang="en-US" b="1" dirty="0"/>
              </a:br>
              <a:r>
                <a:rPr lang="en-US" b="1" dirty="0"/>
                <a:t>Oscillator</a:t>
              </a:r>
              <a:endParaRPr lang="en-AU" b="1" dirty="0"/>
            </a:p>
          </p:txBody>
        </p:sp>
        <p:cxnSp>
          <p:nvCxnSpPr>
            <p:cNvPr id="4" name="Connector: Elbow 3">
              <a:extLst>
                <a:ext uri="{FF2B5EF4-FFF2-40B4-BE49-F238E27FC236}">
                  <a16:creationId xmlns:a16="http://schemas.microsoft.com/office/drawing/2014/main" id="{954E7AB2-D327-40A7-AC01-C6C4E9375F4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26225" y="1970185"/>
              <a:ext cx="1589797" cy="481264"/>
            </a:xfrm>
            <a:prstGeom prst="bentConnector3">
              <a:avLst>
                <a:gd name="adj1" fmla="val 101265"/>
              </a:avLst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5408211-EF93-466F-BAF6-50415D295460}"/>
                </a:ext>
              </a:extLst>
            </p:cNvPr>
            <p:cNvCxnSpPr/>
            <p:nvPr/>
          </p:nvCxnSpPr>
          <p:spPr>
            <a:xfrm>
              <a:off x="998156" y="1445006"/>
              <a:ext cx="182335" cy="342898"/>
            </a:xfrm>
            <a:prstGeom prst="line">
              <a:avLst/>
            </a:prstGeom>
            <a:ln w="285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665EABE-6531-4620-8EFC-41148DD2F8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5374" y="1450253"/>
              <a:ext cx="162832" cy="332404"/>
            </a:xfrm>
            <a:prstGeom prst="line">
              <a:avLst/>
            </a:prstGeom>
            <a:ln w="285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9B3590-9465-4D41-A915-A05D2ACA56C2}"/>
                </a:ext>
              </a:extLst>
            </p:cNvPr>
            <p:cNvSpPr txBox="1"/>
            <p:nvPr/>
          </p:nvSpPr>
          <p:spPr>
            <a:xfrm>
              <a:off x="7724625" y="1314831"/>
              <a:ext cx="16697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IC7400  2m</a:t>
              </a:r>
              <a:endParaRPr lang="en-AU" sz="2400" b="1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A5E4277-29B1-4D38-9CA3-DC7A90D544DE}"/>
                </a:ext>
              </a:extLst>
            </p:cNvPr>
            <p:cNvSpPr/>
            <p:nvPr/>
          </p:nvSpPr>
          <p:spPr>
            <a:xfrm>
              <a:off x="6127738" y="1230182"/>
              <a:ext cx="1311966" cy="1030621"/>
            </a:xfrm>
            <a:prstGeom prst="rect">
              <a:avLst/>
            </a:prstGeom>
            <a:solidFill>
              <a:srgbClr val="FFFF0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AA32D2-1F7D-44D0-8F25-9F4D33B62361}"/>
                </a:ext>
              </a:extLst>
            </p:cNvPr>
            <p:cNvSpPr txBox="1"/>
            <p:nvPr/>
          </p:nvSpPr>
          <p:spPr>
            <a:xfrm>
              <a:off x="6040641" y="1475543"/>
              <a:ext cx="1422683" cy="77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MC145170</a:t>
              </a:r>
              <a:br>
                <a:rPr lang="en-US" b="1" dirty="0"/>
              </a:br>
              <a:r>
                <a:rPr lang="en-US" b="1" dirty="0"/>
                <a:t>PLL</a:t>
              </a:r>
              <a:endParaRPr lang="en-AU" b="1" dirty="0"/>
            </a:p>
          </p:txBody>
        </p: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8785633D-54C1-4BAE-B8EE-6703B191B1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11651" y="1763846"/>
              <a:ext cx="2816087" cy="496957"/>
            </a:xfrm>
            <a:prstGeom prst="bentConnector3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E3E416-40BB-4577-8D93-2B5E7287F233}"/>
                </a:ext>
              </a:extLst>
            </p:cNvPr>
            <p:cNvSpPr txBox="1"/>
            <p:nvPr/>
          </p:nvSpPr>
          <p:spPr>
            <a:xfrm>
              <a:off x="6136281" y="2459515"/>
              <a:ext cx="9872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“Cal”</a:t>
              </a:r>
              <a:endParaRPr lang="en-AU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5EE253-64AB-4AC1-87E5-31E109878AE6}"/>
                </a:ext>
              </a:extLst>
            </p:cNvPr>
            <p:cNvSpPr/>
            <p:nvPr/>
          </p:nvSpPr>
          <p:spPr>
            <a:xfrm>
              <a:off x="6104544" y="3009779"/>
              <a:ext cx="3266661" cy="163873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605D31-8F02-4548-8CCE-3D2C431DD99C}"/>
                </a:ext>
              </a:extLst>
            </p:cNvPr>
            <p:cNvSpPr txBox="1"/>
            <p:nvPr/>
          </p:nvSpPr>
          <p:spPr>
            <a:xfrm>
              <a:off x="7474224" y="3105834"/>
              <a:ext cx="1848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IC910H 23cm</a:t>
              </a:r>
              <a:endParaRPr lang="en-AU" sz="2400" b="1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3AB4CBF-2613-4DE1-ACB0-8120146C15A9}"/>
                </a:ext>
              </a:extLst>
            </p:cNvPr>
            <p:cNvSpPr/>
            <p:nvPr/>
          </p:nvSpPr>
          <p:spPr>
            <a:xfrm>
              <a:off x="6096000" y="3009778"/>
              <a:ext cx="1311966" cy="1030621"/>
            </a:xfrm>
            <a:prstGeom prst="rect">
              <a:avLst/>
            </a:prstGeom>
            <a:solidFill>
              <a:srgbClr val="FFFF0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F6822E-55EA-4D76-A18A-BAAD9D04AA5D}"/>
                </a:ext>
              </a:extLst>
            </p:cNvPr>
            <p:cNvSpPr txBox="1"/>
            <p:nvPr/>
          </p:nvSpPr>
          <p:spPr>
            <a:xfrm>
              <a:off x="6096000" y="3244334"/>
              <a:ext cx="1311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Ref Gen</a:t>
              </a:r>
              <a:endParaRPr lang="en-AU" b="1" dirty="0"/>
            </a:p>
          </p:txBody>
        </p:sp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57C22B35-C5E6-472B-A205-2409F5CAEDAB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rot="16200000" flipH="1">
              <a:off x="6612273" y="4180108"/>
              <a:ext cx="279420" cy="1"/>
            </a:xfrm>
            <a:prstGeom prst="bentConnector3">
              <a:avLst>
                <a:gd name="adj1" fmla="val 50000"/>
              </a:avLst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CF76D8-E25D-43DA-B049-E8F6DD6C4EE1}"/>
                </a:ext>
              </a:extLst>
            </p:cNvPr>
            <p:cNvSpPr txBox="1"/>
            <p:nvPr/>
          </p:nvSpPr>
          <p:spPr>
            <a:xfrm>
              <a:off x="6278219" y="4261162"/>
              <a:ext cx="12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30.2 MHz</a:t>
              </a:r>
              <a:endParaRPr lang="en-AU" dirty="0"/>
            </a:p>
          </p:txBody>
        </p: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AA097EB9-46C2-43BA-BBB2-B2AEF18481BE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3295783" y="2647972"/>
              <a:ext cx="2800217" cy="781028"/>
            </a:xfrm>
            <a:prstGeom prst="bentConnector3">
              <a:avLst>
                <a:gd name="adj1" fmla="val 50000"/>
              </a:avLst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7DC0627-A212-4B39-856E-92D4A77DE59D}"/>
                </a:ext>
              </a:extLst>
            </p:cNvPr>
            <p:cNvSpPr/>
            <p:nvPr/>
          </p:nvSpPr>
          <p:spPr>
            <a:xfrm>
              <a:off x="1693041" y="4568930"/>
              <a:ext cx="1562565" cy="737648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C1B190-6212-4E5E-9FE0-2C2FEBB36379}"/>
                </a:ext>
              </a:extLst>
            </p:cNvPr>
            <p:cNvSpPr txBox="1"/>
            <p:nvPr/>
          </p:nvSpPr>
          <p:spPr>
            <a:xfrm>
              <a:off x="1691322" y="4700586"/>
              <a:ext cx="1649895" cy="441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Freq Counter</a:t>
              </a:r>
              <a:endParaRPr lang="en-AU" b="1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B0BB231-8585-4E29-ACB3-43280B16B84D}"/>
                </a:ext>
              </a:extLst>
            </p:cNvPr>
            <p:cNvSpPr/>
            <p:nvPr/>
          </p:nvSpPr>
          <p:spPr>
            <a:xfrm>
              <a:off x="6127738" y="1214585"/>
              <a:ext cx="3266661" cy="163872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1C283D-DCB8-45C8-A1DC-DD5E9FA29AE6}"/>
                </a:ext>
              </a:extLst>
            </p:cNvPr>
            <p:cNvSpPr txBox="1"/>
            <p:nvPr/>
          </p:nvSpPr>
          <p:spPr>
            <a:xfrm>
              <a:off x="7724625" y="1314831"/>
              <a:ext cx="16697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IC7400  2m</a:t>
              </a:r>
              <a:endParaRPr lang="en-AU" sz="2400" b="1" dirty="0"/>
            </a:p>
          </p:txBody>
        </p: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810FE26D-C469-4B17-8BB5-8F6E75A6FBA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310997" y="2398803"/>
              <a:ext cx="282839" cy="1"/>
            </a:xfrm>
            <a:prstGeom prst="bentConnector3">
              <a:avLst>
                <a:gd name="adj1" fmla="val 32985"/>
              </a:avLst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8EABA99-99AC-49E3-905C-39BC403AE476}"/>
                </a:ext>
              </a:extLst>
            </p:cNvPr>
            <p:cNvSpPr txBox="1"/>
            <p:nvPr/>
          </p:nvSpPr>
          <p:spPr>
            <a:xfrm>
              <a:off x="1601931" y="5535658"/>
              <a:ext cx="17447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Spectrum </a:t>
              </a:r>
              <a:r>
                <a:rPr lang="en-US" b="1" dirty="0" err="1"/>
                <a:t>Analyser</a:t>
              </a:r>
              <a:endParaRPr lang="en-AU" b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EA371E3-EF72-4DC4-872C-933E048F15FA}"/>
                </a:ext>
              </a:extLst>
            </p:cNvPr>
            <p:cNvSpPr/>
            <p:nvPr/>
          </p:nvSpPr>
          <p:spPr>
            <a:xfrm>
              <a:off x="1686413" y="5489625"/>
              <a:ext cx="1569193" cy="77067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96761D15-9467-442E-839E-85D2F170B5E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72503" y="4065520"/>
              <a:ext cx="2812757" cy="693144"/>
            </a:xfrm>
            <a:prstGeom prst="bentConnector3">
              <a:avLst>
                <a:gd name="adj1" fmla="val -475"/>
              </a:avLst>
            </a:prstGeom>
            <a:ln w="285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58B0FEC-7807-4990-B4E2-D159B56D2D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1541" y="5818471"/>
              <a:ext cx="793910" cy="0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or: Elbow 70">
              <a:extLst>
                <a:ext uri="{FF2B5EF4-FFF2-40B4-BE49-F238E27FC236}">
                  <a16:creationId xmlns:a16="http://schemas.microsoft.com/office/drawing/2014/main" id="{53E606D1-C2EC-4C81-A355-40356B7659D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698846" y="4008103"/>
              <a:ext cx="1542455" cy="316845"/>
            </a:xfrm>
            <a:prstGeom prst="bentConnector3">
              <a:avLst>
                <a:gd name="adj1" fmla="val -3042"/>
              </a:avLst>
            </a:prstGeom>
            <a:ln w="285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9DAF240-AE03-4640-B7BC-067E1C23BBFD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3255606" y="4937754"/>
              <a:ext cx="372890" cy="0"/>
            </a:xfrm>
            <a:prstGeom prst="straightConnector1">
              <a:avLst/>
            </a:prstGeom>
            <a:ln w="28575"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599ACC6-61C2-4BAD-8B0D-5A8DA06F37E5}"/>
                </a:ext>
              </a:extLst>
            </p:cNvPr>
            <p:cNvSpPr txBox="1"/>
            <p:nvPr/>
          </p:nvSpPr>
          <p:spPr>
            <a:xfrm>
              <a:off x="6869857" y="2471749"/>
              <a:ext cx="12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32 MHz</a:t>
              </a:r>
              <a:endParaRPr lang="en-AU" dirty="0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88B00B67-4D2F-4B55-A1DA-523DF14AC7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23567" y="2257385"/>
              <a:ext cx="0" cy="332325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69A17E8-C0C2-48DD-B269-C3C7C1B2FA11}"/>
                </a:ext>
              </a:extLst>
            </p:cNvPr>
            <p:cNvSpPr/>
            <p:nvPr/>
          </p:nvSpPr>
          <p:spPr>
            <a:xfrm>
              <a:off x="6136281" y="4916757"/>
              <a:ext cx="1596888" cy="123780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6B5AF00-45A9-4301-8B14-ABFBFE4FC818}"/>
                </a:ext>
              </a:extLst>
            </p:cNvPr>
            <p:cNvSpPr txBox="1"/>
            <p:nvPr/>
          </p:nvSpPr>
          <p:spPr>
            <a:xfrm>
              <a:off x="6136281" y="5032254"/>
              <a:ext cx="15968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Digital Modes</a:t>
              </a:r>
              <a:br>
                <a:rPr lang="en-US" dirty="0"/>
              </a:br>
              <a:r>
                <a:rPr lang="en-US" dirty="0"/>
                <a:t> PC</a:t>
              </a:r>
              <a:endParaRPr lang="en-AU" dirty="0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CA7B8737-362D-453B-88A9-1FF23B988AB4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>
              <a:off x="2486703" y="3816610"/>
              <a:ext cx="8548" cy="260990"/>
            </a:xfrm>
            <a:prstGeom prst="straightConnector1">
              <a:avLst/>
            </a:prstGeom>
            <a:ln w="28575"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or: Elbow 92">
              <a:extLst>
                <a:ext uri="{FF2B5EF4-FFF2-40B4-BE49-F238E27FC236}">
                  <a16:creationId xmlns:a16="http://schemas.microsoft.com/office/drawing/2014/main" id="{856CF5C0-53ED-42D0-85E2-95136ED70740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>
              <a:off x="2495251" y="4077600"/>
              <a:ext cx="3641030" cy="1277818"/>
            </a:xfrm>
            <a:prstGeom prst="bentConnector3">
              <a:avLst>
                <a:gd name="adj1" fmla="val 72470"/>
              </a:avLst>
            </a:prstGeom>
            <a:ln w="28575"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1BFCA83-CAD2-478C-B6EF-438E723595C4}"/>
                </a:ext>
              </a:extLst>
            </p:cNvPr>
            <p:cNvSpPr txBox="1"/>
            <p:nvPr/>
          </p:nvSpPr>
          <p:spPr>
            <a:xfrm>
              <a:off x="4784478" y="5623667"/>
              <a:ext cx="1853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NMEA RMC</a:t>
              </a:r>
              <a:br>
                <a:rPr lang="en-US" dirty="0"/>
              </a:br>
              <a:r>
                <a:rPr lang="en-US" dirty="0"/>
                <a:t>Time Sync</a:t>
              </a:r>
              <a:endParaRPr lang="en-AU" dirty="0"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C1BE8FE7-30AE-4174-BB1C-F91084A1241F}"/>
              </a:ext>
            </a:extLst>
          </p:cNvPr>
          <p:cNvSpPr txBox="1"/>
          <p:nvPr/>
        </p:nvSpPr>
        <p:spPr>
          <a:xfrm>
            <a:off x="1211659" y="251915"/>
            <a:ext cx="9969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Alternative Approach        Away with Quantization Errors</a:t>
            </a:r>
            <a:endParaRPr lang="en-US" sz="2400" b="1" dirty="0"/>
          </a:p>
          <a:p>
            <a:endParaRPr lang="en-AU" dirty="0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F42030D-01C0-4D04-A084-4AC891B95E89}"/>
              </a:ext>
            </a:extLst>
          </p:cNvPr>
          <p:cNvSpPr txBox="1">
            <a:spLocks/>
          </p:cNvSpPr>
          <p:nvPr/>
        </p:nvSpPr>
        <p:spPr>
          <a:xfrm>
            <a:off x="1211659" y="883481"/>
            <a:ext cx="9696668" cy="120540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AU" sz="7200" b="1" dirty="0"/>
              <a:t>Errors of the above GPS disciplined Frequency reference are avoided </a:t>
            </a:r>
            <a:br>
              <a:rPr lang="en-AU" sz="7200" b="1" dirty="0"/>
            </a:br>
            <a:r>
              <a:rPr lang="en-AU" sz="7200" b="1" dirty="0"/>
              <a:t>			by Ref Gen or PLL locked to 10MHz Frequency Standard</a:t>
            </a:r>
            <a:r>
              <a:rPr lang="en-AU" sz="4400" b="1" dirty="0"/>
              <a:t>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AU" sz="4400" b="1" dirty="0"/>
              <a:t>           					</a:t>
            </a:r>
            <a:r>
              <a:rPr lang="en-AU" sz="2400" dirty="0"/>
              <a:t>			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7B2F2A-ED10-4885-9A32-0500EB131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4617" y="6356350"/>
            <a:ext cx="11098634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8761C4E-7689-451D-840E-C39F634D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555147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12</a:t>
            </a:fld>
            <a:endParaRPr lang="en-A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49A11E-A76D-41AA-8FF6-434084E7F728}"/>
              </a:ext>
            </a:extLst>
          </p:cNvPr>
          <p:cNvSpPr txBox="1"/>
          <p:nvPr/>
        </p:nvSpPr>
        <p:spPr>
          <a:xfrm>
            <a:off x="8953642" y="5487297"/>
            <a:ext cx="2811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FF0000"/>
                </a:solidFill>
              </a:rPr>
              <a:t>Frequency and 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C8C1F8-17FC-455F-91B5-AA0D26D93940}"/>
              </a:ext>
            </a:extLst>
          </p:cNvPr>
          <p:cNvSpPr txBox="1"/>
          <p:nvPr/>
        </p:nvSpPr>
        <p:spPr>
          <a:xfrm>
            <a:off x="8953639" y="5125922"/>
            <a:ext cx="250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highlight>
                  <a:srgbClr val="FFFF00"/>
                </a:highlight>
              </a:rPr>
              <a:t>A whole shack solution</a:t>
            </a:r>
          </a:p>
        </p:txBody>
      </p:sp>
    </p:spTree>
    <p:extLst>
      <p:ext uri="{BB962C8B-B14F-4D97-AF65-F5344CB8AC3E}">
        <p14:creationId xmlns:p14="http://schemas.microsoft.com/office/powerpoint/2010/main" val="296560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737F9E-5FDF-404B-B969-0BDCBCFA668C}"/>
              </a:ext>
            </a:extLst>
          </p:cNvPr>
          <p:cNvSpPr txBox="1"/>
          <p:nvPr/>
        </p:nvSpPr>
        <p:spPr>
          <a:xfrm>
            <a:off x="692102" y="769355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10Mhz Locked Frequency Generator</a:t>
            </a:r>
            <a:endParaRPr lang="en-US" sz="3200" b="1" dirty="0"/>
          </a:p>
          <a:p>
            <a:endParaRPr lang="en-AU" dirty="0"/>
          </a:p>
        </p:txBody>
      </p:sp>
      <p:pic>
        <p:nvPicPr>
          <p:cNvPr id="6" name="Picture 5" descr="A circuit board&#10;&#10;Description automatically generated">
            <a:extLst>
              <a:ext uri="{FF2B5EF4-FFF2-40B4-BE49-F238E27FC236}">
                <a16:creationId xmlns:a16="http://schemas.microsoft.com/office/drawing/2014/main" id="{12EA4CF9-C9BF-4D78-AFAB-7BFD5F0DE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993" y="769356"/>
            <a:ext cx="4400628" cy="2924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E73DC-0EA2-4DD9-B7CC-C736FA4D5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37" y="1802029"/>
            <a:ext cx="5841598" cy="363318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10EADC-AED5-4668-ABCC-B5C3BA78161C}"/>
              </a:ext>
            </a:extLst>
          </p:cNvPr>
          <p:cNvSpPr txBox="1">
            <a:spLocks/>
          </p:cNvSpPr>
          <p:nvPr/>
        </p:nvSpPr>
        <p:spPr>
          <a:xfrm>
            <a:off x="7321993" y="3887402"/>
            <a:ext cx="3989162" cy="208452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100" b="1" dirty="0" err="1"/>
              <a:t>uP</a:t>
            </a:r>
            <a:r>
              <a:rPr lang="en-AU" sz="3100" b="1" dirty="0"/>
              <a:t> functions minimised</a:t>
            </a:r>
            <a:br>
              <a:rPr lang="en-AU" sz="3100" b="1" dirty="0"/>
            </a:br>
            <a:endParaRPr lang="en-AU" sz="3100" b="1" dirty="0"/>
          </a:p>
          <a:p>
            <a:pPr lvl="1"/>
            <a:r>
              <a:rPr lang="en-AU" sz="2700" b="1" dirty="0"/>
              <a:t>Initialise Clock Gen</a:t>
            </a:r>
          </a:p>
          <a:p>
            <a:pPr lvl="1"/>
            <a:r>
              <a:rPr lang="en-AU" sz="2700" b="1" dirty="0"/>
              <a:t>Detect 10MHz Standard</a:t>
            </a:r>
          </a:p>
          <a:p>
            <a:pPr lvl="1"/>
            <a:r>
              <a:rPr lang="en-AU" sz="2700" b="1" dirty="0"/>
              <a:t>Enable output of Clock Gen</a:t>
            </a:r>
          </a:p>
          <a:p>
            <a:pPr lvl="1"/>
            <a:r>
              <a:rPr lang="en-AU" sz="2700" b="1" dirty="0"/>
              <a:t>Switch off supply to radio ref</a:t>
            </a:r>
            <a:br>
              <a:rPr lang="en-AU" sz="2700" b="1" dirty="0"/>
            </a:br>
            <a:r>
              <a:rPr lang="en-AU" sz="2700" b="1" dirty="0"/>
              <a:t>                 </a:t>
            </a:r>
            <a:br>
              <a:rPr lang="en-AU" sz="2000" dirty="0"/>
            </a:br>
            <a:r>
              <a:rPr lang="en-AU" sz="2000" dirty="0"/>
              <a:t>			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8EFCC6-3B16-4FE8-8982-A26D9821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4617" y="6356350"/>
            <a:ext cx="11098634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A3E9F-88F8-45E4-ACA2-061709FC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605481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13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91EAD-31F5-4F14-9A8B-5E0FB1548D71}"/>
              </a:ext>
            </a:extLst>
          </p:cNvPr>
          <p:cNvSpPr txBox="1"/>
          <p:nvPr/>
        </p:nvSpPr>
        <p:spPr>
          <a:xfrm>
            <a:off x="692102" y="5563973"/>
            <a:ext cx="1018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FF0000"/>
                </a:solidFill>
              </a:rPr>
              <a:t>Similar hardware, no GPS, depending on external 10MHz Standard to avoid quantisation errors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6CDBC-854D-4A34-946A-8EE170F32E3D}"/>
              </a:ext>
            </a:extLst>
          </p:cNvPr>
          <p:cNvSpPr txBox="1"/>
          <p:nvPr/>
        </p:nvSpPr>
        <p:spPr>
          <a:xfrm>
            <a:off x="692102" y="5936334"/>
            <a:ext cx="1018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FF0000"/>
                </a:solidFill>
              </a:rPr>
              <a:t>May be applied to most modern radio designs using an Internal Frequency Reference (</a:t>
            </a:r>
            <a:r>
              <a:rPr lang="en-AU" b="1" dirty="0">
                <a:solidFill>
                  <a:srgbClr val="FF0000"/>
                </a:solidFill>
              </a:rPr>
              <a:t>incl SDR)</a:t>
            </a:r>
            <a:endParaRPr lang="en-A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97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ontent Placeholder 2">
            <a:extLst>
              <a:ext uri="{FF2B5EF4-FFF2-40B4-BE49-F238E27FC236}">
                <a16:creationId xmlns:a16="http://schemas.microsoft.com/office/drawing/2014/main" id="{F0F0BEA0-49A2-4983-A9AB-E168C5043251}"/>
              </a:ext>
            </a:extLst>
          </p:cNvPr>
          <p:cNvSpPr txBox="1">
            <a:spLocks/>
          </p:cNvSpPr>
          <p:nvPr/>
        </p:nvSpPr>
        <p:spPr>
          <a:xfrm>
            <a:off x="899885" y="1588591"/>
            <a:ext cx="10392229" cy="494054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Rubidium / Caesium Frequency Standard         </a:t>
            </a:r>
            <a:r>
              <a:rPr lang="en-AU" sz="2400" dirty="0">
                <a:solidFill>
                  <a:srgbClr val="FF0000"/>
                </a:solidFill>
              </a:rPr>
              <a:t>0.001ppb  </a:t>
            </a:r>
            <a:r>
              <a:rPr lang="en-AU" sz="2400" dirty="0" err="1">
                <a:solidFill>
                  <a:srgbClr val="FF0000"/>
                </a:solidFill>
              </a:rPr>
              <a:t>0.001ppb</a:t>
            </a:r>
            <a:r>
              <a:rPr lang="en-AU" sz="2400" dirty="0"/>
              <a:t>             </a:t>
            </a:r>
            <a:r>
              <a:rPr lang="en-AU" sz="2400" dirty="0">
                <a:solidFill>
                  <a:schemeClr val="accent1"/>
                </a:solidFill>
              </a:rPr>
              <a:t>Used $500++</a:t>
            </a:r>
          </a:p>
          <a:p>
            <a:r>
              <a:rPr lang="en-AU" sz="2400" dirty="0"/>
              <a:t>GPS Disciplined Oscillator 		              </a:t>
            </a:r>
            <a:r>
              <a:rPr lang="en-AU" sz="2400" dirty="0">
                <a:solidFill>
                  <a:srgbClr val="FF0000"/>
                </a:solidFill>
              </a:rPr>
              <a:t>0.01 ppb   0.01 ppb</a:t>
            </a:r>
            <a:br>
              <a:rPr lang="en-AU" sz="2400" dirty="0"/>
            </a:br>
            <a:r>
              <a:rPr lang="en-AU" sz="2400" dirty="0"/>
              <a:t>					e.g. Trimble Thunderbolt                  </a:t>
            </a:r>
            <a:r>
              <a:rPr lang="en-AU" sz="2400" dirty="0">
                <a:solidFill>
                  <a:schemeClr val="accent1"/>
                </a:solidFill>
              </a:rPr>
              <a:t>Used $500</a:t>
            </a:r>
            <a:br>
              <a:rPr lang="en-AU" sz="2400" dirty="0"/>
            </a:br>
            <a:r>
              <a:rPr lang="en-AU" sz="2400" dirty="0"/>
              <a:t>			                      	        G7TBL GPSDO	                   </a:t>
            </a:r>
            <a:r>
              <a:rPr lang="en-AU" sz="2400" dirty="0">
                <a:solidFill>
                  <a:schemeClr val="accent1"/>
                </a:solidFill>
              </a:rPr>
              <a:t>New $300</a:t>
            </a:r>
          </a:p>
          <a:p>
            <a:r>
              <a:rPr lang="en-AU" sz="2400" dirty="0"/>
              <a:t>Oven Controlled Crystal Oscillator	              </a:t>
            </a:r>
            <a:r>
              <a:rPr lang="en-AU" sz="2400" dirty="0">
                <a:solidFill>
                  <a:srgbClr val="FF0000"/>
                </a:solidFill>
              </a:rPr>
              <a:t>Not Calibrated    0.5 ppb </a:t>
            </a:r>
            <a:br>
              <a:rPr lang="en-AU" sz="2400" dirty="0"/>
            </a:br>
            <a:r>
              <a:rPr lang="en-AU" sz="2400" dirty="0"/>
              <a:t>					e.g. Morion MV89                              </a:t>
            </a:r>
            <a:r>
              <a:rPr lang="en-AU" sz="2400" dirty="0">
                <a:solidFill>
                  <a:schemeClr val="accent1"/>
                </a:solidFill>
              </a:rPr>
              <a:t>Used $50</a:t>
            </a:r>
            <a:br>
              <a:rPr lang="en-AU" sz="2400" dirty="0"/>
            </a:br>
            <a:r>
              <a:rPr lang="en-AU" sz="2400" dirty="0"/>
              <a:t>					        IsoTemp-131	                   </a:t>
            </a:r>
            <a:r>
              <a:rPr lang="en-AU" sz="2400" dirty="0">
                <a:solidFill>
                  <a:schemeClr val="accent1"/>
                </a:solidFill>
              </a:rPr>
              <a:t>Used $50</a:t>
            </a:r>
          </a:p>
          <a:p>
            <a:r>
              <a:rPr lang="en-AU" sz="2400" dirty="0"/>
              <a:t>Temperature Compensated Crystal Oscillator	</a:t>
            </a:r>
            <a:r>
              <a:rPr lang="en-AU" sz="2400" dirty="0">
                <a:solidFill>
                  <a:srgbClr val="FF0000"/>
                </a:solidFill>
              </a:rPr>
              <a:t>Not Calibrated    </a:t>
            </a:r>
            <a:r>
              <a:rPr lang="en-AU" sz="2400" dirty="0"/>
              <a:t>	</a:t>
            </a:r>
            <a:br>
              <a:rPr lang="en-AU" sz="2400" dirty="0"/>
            </a:br>
            <a:r>
              <a:rPr lang="en-AU" sz="2400" dirty="0"/>
              <a:t>					 e.g.  SiTime 5356AI          </a:t>
            </a:r>
            <a:r>
              <a:rPr lang="en-AU" sz="2400" dirty="0">
                <a:solidFill>
                  <a:srgbClr val="FF0000"/>
                </a:solidFill>
              </a:rPr>
              <a:t>0.1ppm</a:t>
            </a:r>
            <a:r>
              <a:rPr lang="en-AU" sz="2400" dirty="0"/>
              <a:t>    </a:t>
            </a:r>
            <a:r>
              <a:rPr lang="en-AU" sz="2400" dirty="0">
                <a:solidFill>
                  <a:schemeClr val="accent1"/>
                </a:solidFill>
              </a:rPr>
              <a:t>New $75</a:t>
            </a:r>
            <a:br>
              <a:rPr lang="en-AU" sz="2400" dirty="0"/>
            </a:br>
            <a:r>
              <a:rPr lang="en-AU" sz="2400" dirty="0"/>
              <a:t>					          IQT LF TVX009900   </a:t>
            </a:r>
            <a:r>
              <a:rPr lang="en-AU" sz="2400" dirty="0">
                <a:solidFill>
                  <a:srgbClr val="FF0000"/>
                </a:solidFill>
              </a:rPr>
              <a:t>0.2ppm</a:t>
            </a:r>
            <a:r>
              <a:rPr lang="en-AU" sz="2400" dirty="0"/>
              <a:t>    </a:t>
            </a:r>
            <a:r>
              <a:rPr lang="en-AU" sz="2400" dirty="0">
                <a:solidFill>
                  <a:schemeClr val="accent1"/>
                </a:solidFill>
              </a:rPr>
              <a:t>New $20</a:t>
            </a:r>
            <a:br>
              <a:rPr lang="en-AU" sz="2400" dirty="0"/>
            </a:br>
            <a:r>
              <a:rPr lang="en-AU" sz="2400" dirty="0"/>
              <a:t>					          CTS 580L100X2        </a:t>
            </a:r>
            <a:r>
              <a:rPr lang="en-AU" sz="2400" dirty="0">
                <a:solidFill>
                  <a:srgbClr val="FF0000"/>
                </a:solidFill>
              </a:rPr>
              <a:t>0.25ppm</a:t>
            </a:r>
            <a:r>
              <a:rPr lang="en-AU" sz="2400" dirty="0"/>
              <a:t>  </a:t>
            </a:r>
            <a:r>
              <a:rPr lang="en-AU" sz="2400" dirty="0">
                <a:solidFill>
                  <a:schemeClr val="accent1"/>
                </a:solidFill>
              </a:rPr>
              <a:t>New $20</a:t>
            </a:r>
          </a:p>
          <a:p>
            <a:r>
              <a:rPr lang="en-AU" sz="2400" dirty="0"/>
              <a:t>Voltage Controlled Crystal Oscillator 		</a:t>
            </a:r>
            <a:r>
              <a:rPr lang="en-AU" sz="2400" dirty="0">
                <a:solidFill>
                  <a:srgbClr val="FF0000"/>
                </a:solidFill>
              </a:rPr>
              <a:t>Not Calibrated </a:t>
            </a:r>
            <a:br>
              <a:rPr lang="en-AU" sz="2400" dirty="0">
                <a:solidFill>
                  <a:srgbClr val="FF0000"/>
                </a:solidFill>
              </a:rPr>
            </a:br>
            <a:r>
              <a:rPr lang="en-AU" sz="2400" dirty="0">
                <a:solidFill>
                  <a:srgbClr val="FF0000"/>
                </a:solidFill>
              </a:rPr>
              <a:t>					</a:t>
            </a:r>
            <a:r>
              <a:rPr lang="en-AU" sz="2400" dirty="0"/>
              <a:t>e.g.   AVVV -10MHz I25	  </a:t>
            </a:r>
            <a:r>
              <a:rPr lang="en-AU" sz="2400" dirty="0">
                <a:solidFill>
                  <a:srgbClr val="FF0000"/>
                </a:solidFill>
              </a:rPr>
              <a:t>25ppm</a:t>
            </a:r>
            <a:r>
              <a:rPr lang="en-AU" sz="2400" dirty="0"/>
              <a:t>      New $20</a:t>
            </a:r>
            <a:br>
              <a:rPr lang="en-AU" sz="2400" dirty="0"/>
            </a:br>
            <a:r>
              <a:rPr lang="en-AU" sz="2400" dirty="0"/>
              <a:t>  </a:t>
            </a:r>
            <a:br>
              <a:rPr lang="en-AU" sz="2400" dirty="0"/>
            </a:br>
            <a:r>
              <a:rPr lang="en-AU" sz="2400" dirty="0"/>
              <a:t>                 </a:t>
            </a:r>
            <a:br>
              <a:rPr lang="en-AU" sz="2400" dirty="0"/>
            </a:br>
            <a:r>
              <a:rPr lang="en-AU" sz="2400" dirty="0"/>
              <a:t>			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C013C8A-AD6B-41D5-95D6-81B3F11BD6D3}"/>
              </a:ext>
            </a:extLst>
          </p:cNvPr>
          <p:cNvSpPr txBox="1"/>
          <p:nvPr/>
        </p:nvSpPr>
        <p:spPr>
          <a:xfrm>
            <a:off x="866776" y="690346"/>
            <a:ext cx="55049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Options for 10MHz Reference</a:t>
            </a:r>
            <a:endParaRPr lang="en-US" sz="3200" b="1" dirty="0"/>
          </a:p>
          <a:p>
            <a:endParaRPr lang="en-AU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74701F4-90AF-4D83-8306-757303772DFB}"/>
              </a:ext>
            </a:extLst>
          </p:cNvPr>
          <p:cNvSpPr txBox="1"/>
          <p:nvPr/>
        </p:nvSpPr>
        <p:spPr>
          <a:xfrm>
            <a:off x="6371772" y="1139834"/>
            <a:ext cx="4547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Accuracy              Stability / Day         Price  </a:t>
            </a:r>
            <a:endParaRPr lang="en-AU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DA3AB12-AD00-464A-B2B4-3A577DB93EC5}"/>
              </a:ext>
            </a:extLst>
          </p:cNvPr>
          <p:cNvSpPr txBox="1"/>
          <p:nvPr/>
        </p:nvSpPr>
        <p:spPr>
          <a:xfrm>
            <a:off x="1128267" y="5606014"/>
            <a:ext cx="937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lower cost options may be Manually Calibrated or  GPS Disciplined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9FD2C7-7473-4B02-B49A-FD79F182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1727" y="6356350"/>
            <a:ext cx="10964411" cy="365125"/>
          </a:xfrm>
        </p:spPr>
        <p:txBody>
          <a:bodyPr/>
          <a:lstStyle/>
          <a:p>
            <a:r>
              <a:rPr lang="en-AU" dirty="0"/>
              <a:t>GPS Disciplined Frequency Reference     Traps for the  Young and not so Young       (c) VK4AMG  2019    				11 July 2019  Slide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1E36DE-F4CB-4536-87EC-C0E146500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65538" cy="172787"/>
          </a:xfrm>
        </p:spPr>
        <p:txBody>
          <a:bodyPr/>
          <a:lstStyle/>
          <a:p>
            <a:fld id="{F8860B60-B74F-478D-97B1-14256264FC4D}" type="slidenum">
              <a:rPr lang="en-AU" smtClean="0"/>
              <a:t>14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D8629B-DA5F-47AC-BD8B-51F93145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68" y="1393335"/>
            <a:ext cx="8837613" cy="4340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6866F7-F79F-4CEE-8CDD-5521F779939F}"/>
              </a:ext>
            </a:extLst>
          </p:cNvPr>
          <p:cNvSpPr txBox="1"/>
          <p:nvPr/>
        </p:nvSpPr>
        <p:spPr>
          <a:xfrm>
            <a:off x="1139625" y="5891489"/>
            <a:ext cx="10464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And must be insulated from environment or otherwise temperature controlled  Temp compensated not enough.</a:t>
            </a:r>
            <a:endParaRPr lang="en-A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48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120762-FC21-4839-8F51-C374810A2C27}"/>
              </a:ext>
            </a:extLst>
          </p:cNvPr>
          <p:cNvSpPr/>
          <p:nvPr/>
        </p:nvSpPr>
        <p:spPr>
          <a:xfrm>
            <a:off x="8873874" y="2343165"/>
            <a:ext cx="615864" cy="54129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F96325F-11F2-4B18-BD00-E39D869BA88D}"/>
              </a:ext>
            </a:extLst>
          </p:cNvPr>
          <p:cNvGrpSpPr/>
          <p:nvPr/>
        </p:nvGrpSpPr>
        <p:grpSpPr>
          <a:xfrm>
            <a:off x="7386114" y="4240141"/>
            <a:ext cx="2365163" cy="1160483"/>
            <a:chOff x="5308600" y="2717115"/>
            <a:chExt cx="1028700" cy="11303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6EA7EB-ABD9-4C5C-A7CD-3E9A2F18A436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6F72A2-3DAE-4F3E-AEE3-5DB4DA54E5F3}"/>
                </a:ext>
              </a:extLst>
            </p:cNvPr>
            <p:cNvSpPr txBox="1"/>
            <p:nvPr/>
          </p:nvSpPr>
          <p:spPr>
            <a:xfrm>
              <a:off x="5384800" y="2959100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/>
                <a:t>uP</a:t>
              </a:r>
              <a:endParaRPr lang="en-AU" b="1" dirty="0"/>
            </a:p>
          </p:txBody>
        </p:sp>
      </p:grp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E88EA238-201B-4FD2-93EE-D282539FE62C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9181806" y="2884461"/>
            <a:ext cx="7603" cy="135009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395A2C-67AE-43EA-A000-431214B2B3F4}"/>
              </a:ext>
            </a:extLst>
          </p:cNvPr>
          <p:cNvCxnSpPr>
            <a:cxnSpLocks/>
            <a:stCxn id="43" idx="3"/>
            <a:endCxn id="69" idx="3"/>
          </p:cNvCxnSpPr>
          <p:nvPr/>
        </p:nvCxnSpPr>
        <p:spPr>
          <a:xfrm>
            <a:off x="8555041" y="1845877"/>
            <a:ext cx="1050177" cy="1386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B8C9B7-8317-4D57-9E69-803A3CCAAD8A}"/>
              </a:ext>
            </a:extLst>
          </p:cNvPr>
          <p:cNvCxnSpPr>
            <a:cxnSpLocks/>
          </p:cNvCxnSpPr>
          <p:nvPr/>
        </p:nvCxnSpPr>
        <p:spPr>
          <a:xfrm>
            <a:off x="9708156" y="4862132"/>
            <a:ext cx="782490" cy="5223"/>
          </a:xfrm>
          <a:prstGeom prst="line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120DCF-AD1C-43F6-9E17-09A97C446464}"/>
              </a:ext>
            </a:extLst>
          </p:cNvPr>
          <p:cNvCxnSpPr>
            <a:cxnSpLocks/>
          </p:cNvCxnSpPr>
          <p:nvPr/>
        </p:nvCxnSpPr>
        <p:spPr>
          <a:xfrm flipH="1">
            <a:off x="10488499" y="4709771"/>
            <a:ext cx="1122" cy="318770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198DA11C-3029-4C5D-A312-0A69CA6E67B8}"/>
              </a:ext>
            </a:extLst>
          </p:cNvPr>
          <p:cNvSpPr/>
          <p:nvPr/>
        </p:nvSpPr>
        <p:spPr>
          <a:xfrm>
            <a:off x="10187638" y="4599533"/>
            <a:ext cx="512413" cy="53564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6A3154-52CA-40EA-BDEE-2E8886D14E54}"/>
              </a:ext>
            </a:extLst>
          </p:cNvPr>
          <p:cNvSpPr txBox="1"/>
          <p:nvPr/>
        </p:nvSpPr>
        <p:spPr>
          <a:xfrm>
            <a:off x="9979258" y="4240141"/>
            <a:ext cx="1126665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‘Locked’</a:t>
            </a:r>
            <a:endParaRPr lang="en-AU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BE47E3-E232-4BBF-BE74-58E4B8A4817B}"/>
              </a:ext>
            </a:extLst>
          </p:cNvPr>
          <p:cNvCxnSpPr>
            <a:cxnSpLocks/>
          </p:cNvCxnSpPr>
          <p:nvPr/>
        </p:nvCxnSpPr>
        <p:spPr>
          <a:xfrm>
            <a:off x="10488499" y="4867355"/>
            <a:ext cx="127179" cy="0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DDF84D-F427-45ED-B0B6-9F01E3F054C9}"/>
              </a:ext>
            </a:extLst>
          </p:cNvPr>
          <p:cNvGrpSpPr/>
          <p:nvPr/>
        </p:nvGrpSpPr>
        <p:grpSpPr>
          <a:xfrm>
            <a:off x="5684526" y="4261103"/>
            <a:ext cx="870007" cy="1160483"/>
            <a:chOff x="5308600" y="2717115"/>
            <a:chExt cx="1028700" cy="11303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CC74D48-1BE7-4480-94DF-4C9D8018B2EF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AF15701-BF42-4453-B9AF-5FF0A4DB531C}"/>
                </a:ext>
              </a:extLst>
            </p:cNvPr>
            <p:cNvSpPr txBox="1"/>
            <p:nvPr/>
          </p:nvSpPr>
          <p:spPr>
            <a:xfrm>
              <a:off x="5342831" y="2995474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GPS Rx</a:t>
              </a:r>
              <a:endParaRPr lang="en-AU" b="1" dirty="0"/>
            </a:p>
          </p:txBody>
        </p:sp>
      </p:grp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4A5A3AA3-B668-4B6F-A410-FDF8BA386ABC}"/>
              </a:ext>
            </a:extLst>
          </p:cNvPr>
          <p:cNvCxnSpPr>
            <a:cxnSpLocks/>
            <a:endCxn id="23" idx="1"/>
          </p:cNvCxnSpPr>
          <p:nvPr/>
        </p:nvCxnSpPr>
        <p:spPr>
          <a:xfrm rot="16200000" flipH="1">
            <a:off x="4853180" y="4009999"/>
            <a:ext cx="1306834" cy="355857"/>
          </a:xfrm>
          <a:prstGeom prst="bentConnector2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F42D5C-C854-4631-BC25-4B691E083590}"/>
              </a:ext>
            </a:extLst>
          </p:cNvPr>
          <p:cNvCxnSpPr/>
          <p:nvPr/>
        </p:nvCxnSpPr>
        <p:spPr>
          <a:xfrm>
            <a:off x="5152815" y="3580244"/>
            <a:ext cx="182335" cy="352055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4FB384-2FC6-4772-AEAF-672DA05DAB03}"/>
              </a:ext>
            </a:extLst>
          </p:cNvPr>
          <p:cNvCxnSpPr>
            <a:cxnSpLocks/>
          </p:cNvCxnSpPr>
          <p:nvPr/>
        </p:nvCxnSpPr>
        <p:spPr>
          <a:xfrm flipH="1">
            <a:off x="5329955" y="3580244"/>
            <a:ext cx="162832" cy="341280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B42EC49-462C-4918-8D54-564B303E199E}"/>
              </a:ext>
            </a:extLst>
          </p:cNvPr>
          <p:cNvCxnSpPr>
            <a:stCxn id="23" idx="3"/>
            <a:endCxn id="7" idx="1"/>
          </p:cNvCxnSpPr>
          <p:nvPr/>
        </p:nvCxnSpPr>
        <p:spPr>
          <a:xfrm flipV="1">
            <a:off x="6554533" y="4820382"/>
            <a:ext cx="831581" cy="2096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73A5603-968A-4B6A-BD26-E9BE056A48F4}"/>
              </a:ext>
            </a:extLst>
          </p:cNvPr>
          <p:cNvSpPr txBox="1"/>
          <p:nvPr/>
        </p:nvSpPr>
        <p:spPr>
          <a:xfrm>
            <a:off x="10171974" y="1480549"/>
            <a:ext cx="1028700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Output</a:t>
            </a:r>
            <a:endParaRPr lang="en-AU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B06E6A-0E71-42F2-8493-C5526F70439F}"/>
              </a:ext>
            </a:extLst>
          </p:cNvPr>
          <p:cNvSpPr txBox="1"/>
          <p:nvPr/>
        </p:nvSpPr>
        <p:spPr>
          <a:xfrm>
            <a:off x="8688383" y="4269144"/>
            <a:ext cx="1049416" cy="315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Timer</a:t>
            </a:r>
            <a:endParaRPr lang="en-AU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CB6F0D-93D7-4027-8724-777AA0FABFBD}"/>
              </a:ext>
            </a:extLst>
          </p:cNvPr>
          <p:cNvSpPr txBox="1"/>
          <p:nvPr/>
        </p:nvSpPr>
        <p:spPr>
          <a:xfrm>
            <a:off x="7163640" y="4638423"/>
            <a:ext cx="861707" cy="34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Int</a:t>
            </a:r>
            <a:endParaRPr lang="en-AU" sz="16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0C6CA1-3226-41E9-908D-42FAFB225376}"/>
              </a:ext>
            </a:extLst>
          </p:cNvPr>
          <p:cNvSpPr txBox="1"/>
          <p:nvPr/>
        </p:nvSpPr>
        <p:spPr>
          <a:xfrm>
            <a:off x="6368083" y="4459708"/>
            <a:ext cx="1049416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1PPS</a:t>
            </a:r>
            <a:endParaRPr lang="en-AU" b="1" dirty="0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84C9B50-4AAA-4BBD-BF60-F88591D084E2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7234391" y="4306724"/>
            <a:ext cx="219444" cy="2449167"/>
          </a:xfrm>
          <a:prstGeom prst="bentConnector2">
            <a:avLst/>
          </a:prstGeom>
          <a:ln w="28575"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25F5F0A-8483-4A3B-9DB6-F750A0636ADF}"/>
              </a:ext>
            </a:extLst>
          </p:cNvPr>
          <p:cNvSpPr txBox="1"/>
          <p:nvPr/>
        </p:nvSpPr>
        <p:spPr>
          <a:xfrm>
            <a:off x="8493629" y="5677616"/>
            <a:ext cx="2754155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Serial NMEA messages</a:t>
            </a:r>
            <a:endParaRPr lang="en-AU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26FE5C-C814-4536-AB1A-DA8954DA61C7}"/>
              </a:ext>
            </a:extLst>
          </p:cNvPr>
          <p:cNvSpPr txBox="1"/>
          <p:nvPr/>
        </p:nvSpPr>
        <p:spPr>
          <a:xfrm>
            <a:off x="9263318" y="3630181"/>
            <a:ext cx="916995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5MHz</a:t>
            </a:r>
            <a:endParaRPr lang="en-A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B3AE9-1B8B-4844-9DEC-C5A015A17144}"/>
              </a:ext>
            </a:extLst>
          </p:cNvPr>
          <p:cNvSpPr txBox="1"/>
          <p:nvPr/>
        </p:nvSpPr>
        <p:spPr>
          <a:xfrm>
            <a:off x="10375418" y="1785965"/>
            <a:ext cx="912269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10MHz</a:t>
            </a:r>
            <a:endParaRPr lang="en-AU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850883-4538-4FBC-B1F8-AE68F0A7AC4A}"/>
              </a:ext>
            </a:extLst>
          </p:cNvPr>
          <p:cNvGrpSpPr/>
          <p:nvPr/>
        </p:nvGrpSpPr>
        <p:grpSpPr>
          <a:xfrm>
            <a:off x="7398863" y="1445151"/>
            <a:ext cx="1156178" cy="1110885"/>
            <a:chOff x="5308600" y="2717115"/>
            <a:chExt cx="1028700" cy="1566701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2609BD7-FD38-47B4-B277-B02683E9A264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507E069-23E0-4A39-8ADE-A8273AA702AC}"/>
                </a:ext>
              </a:extLst>
            </p:cNvPr>
            <p:cNvSpPr txBox="1"/>
            <p:nvPr/>
          </p:nvSpPr>
          <p:spPr>
            <a:xfrm>
              <a:off x="5371604" y="2721189"/>
              <a:ext cx="902694" cy="1562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TCXO</a:t>
              </a:r>
              <a:br>
                <a:rPr lang="en-US" b="1" dirty="0"/>
              </a:br>
              <a:r>
                <a:rPr lang="en-US" b="1" dirty="0"/>
                <a:t>10MHz</a:t>
              </a:r>
              <a:br>
                <a:rPr lang="en-US" b="1" dirty="0"/>
              </a:br>
              <a:r>
                <a:rPr lang="en-US" sz="1100" b="1" dirty="0">
                  <a:solidFill>
                    <a:srgbClr val="FF0000"/>
                  </a:solidFill>
                </a:rPr>
                <a:t>IsoTemp-131</a:t>
              </a:r>
              <a:endParaRPr lang="en-AU" sz="1100" b="1" dirty="0">
                <a:solidFill>
                  <a:srgbClr val="FF0000"/>
                </a:solidFill>
              </a:endParaRPr>
            </a:p>
            <a:p>
              <a:pPr algn="ctr"/>
              <a:endParaRPr lang="en-AU" b="1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F2E017F-B1F9-4D0F-8432-6ADAAE4ED77A}"/>
              </a:ext>
            </a:extLst>
          </p:cNvPr>
          <p:cNvGrpSpPr/>
          <p:nvPr/>
        </p:nvGrpSpPr>
        <p:grpSpPr>
          <a:xfrm>
            <a:off x="7631742" y="2603429"/>
            <a:ext cx="629556" cy="605220"/>
            <a:chOff x="8589912" y="4938954"/>
            <a:chExt cx="629556" cy="58947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C937076-D602-45C0-9317-66730010A237}"/>
                </a:ext>
              </a:extLst>
            </p:cNvPr>
            <p:cNvSpPr/>
            <p:nvPr/>
          </p:nvSpPr>
          <p:spPr>
            <a:xfrm>
              <a:off x="8589912" y="4938954"/>
              <a:ext cx="629556" cy="58947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AU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9D83092-354E-4F03-9105-4AD58591CCCF}"/>
                </a:ext>
              </a:extLst>
            </p:cNvPr>
            <p:cNvGrpSpPr/>
            <p:nvPr/>
          </p:nvGrpSpPr>
          <p:grpSpPr>
            <a:xfrm>
              <a:off x="8700583" y="5086736"/>
              <a:ext cx="408214" cy="340760"/>
              <a:chOff x="3282044" y="1126671"/>
              <a:chExt cx="408214" cy="34076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17B8D70-29E6-4486-9E0A-78F894D93F63}"/>
                  </a:ext>
                </a:extLst>
              </p:cNvPr>
              <p:cNvSpPr/>
              <p:nvPr/>
            </p:nvSpPr>
            <p:spPr>
              <a:xfrm>
                <a:off x="3282044" y="1126671"/>
                <a:ext cx="408214" cy="146958"/>
              </a:xfrm>
              <a:custGeom>
                <a:avLst/>
                <a:gdLst>
                  <a:gd name="connsiteX0" fmla="*/ 0 w 610259"/>
                  <a:gd name="connsiteY0" fmla="*/ 146958 h 310924"/>
                  <a:gd name="connsiteX1" fmla="*/ 163286 w 610259"/>
                  <a:gd name="connsiteY1" fmla="*/ 0 h 310924"/>
                  <a:gd name="connsiteX2" fmla="*/ 293914 w 610259"/>
                  <a:gd name="connsiteY2" fmla="*/ 146958 h 310924"/>
                  <a:gd name="connsiteX3" fmla="*/ 424543 w 610259"/>
                  <a:gd name="connsiteY3" fmla="*/ 310243 h 310924"/>
                  <a:gd name="connsiteX4" fmla="*/ 604157 w 610259"/>
                  <a:gd name="connsiteY4" fmla="*/ 81643 h 310924"/>
                  <a:gd name="connsiteX5" fmla="*/ 571500 w 610259"/>
                  <a:gd name="connsiteY5" fmla="*/ 146958 h 31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259" h="310924">
                    <a:moveTo>
                      <a:pt x="0" y="146958"/>
                    </a:moveTo>
                    <a:cubicBezTo>
                      <a:pt x="57150" y="73479"/>
                      <a:pt x="114300" y="0"/>
                      <a:pt x="163286" y="0"/>
                    </a:cubicBezTo>
                    <a:cubicBezTo>
                      <a:pt x="212272" y="0"/>
                      <a:pt x="250371" y="95251"/>
                      <a:pt x="293914" y="146958"/>
                    </a:cubicBezTo>
                    <a:cubicBezTo>
                      <a:pt x="337457" y="198665"/>
                      <a:pt x="372836" y="321129"/>
                      <a:pt x="424543" y="310243"/>
                    </a:cubicBezTo>
                    <a:cubicBezTo>
                      <a:pt x="476250" y="299357"/>
                      <a:pt x="579664" y="108857"/>
                      <a:pt x="604157" y="81643"/>
                    </a:cubicBezTo>
                    <a:cubicBezTo>
                      <a:pt x="628650" y="54429"/>
                      <a:pt x="571500" y="146958"/>
                      <a:pt x="571500" y="146958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14561E0-B7B9-4E12-9650-AAA71189BF58}"/>
                  </a:ext>
                </a:extLst>
              </p:cNvPr>
              <p:cNvSpPr/>
              <p:nvPr/>
            </p:nvSpPr>
            <p:spPr>
              <a:xfrm>
                <a:off x="3282044" y="1320473"/>
                <a:ext cx="408214" cy="146958"/>
              </a:xfrm>
              <a:custGeom>
                <a:avLst/>
                <a:gdLst>
                  <a:gd name="connsiteX0" fmla="*/ 0 w 610259"/>
                  <a:gd name="connsiteY0" fmla="*/ 146958 h 310924"/>
                  <a:gd name="connsiteX1" fmla="*/ 163286 w 610259"/>
                  <a:gd name="connsiteY1" fmla="*/ 0 h 310924"/>
                  <a:gd name="connsiteX2" fmla="*/ 293914 w 610259"/>
                  <a:gd name="connsiteY2" fmla="*/ 146958 h 310924"/>
                  <a:gd name="connsiteX3" fmla="*/ 424543 w 610259"/>
                  <a:gd name="connsiteY3" fmla="*/ 310243 h 310924"/>
                  <a:gd name="connsiteX4" fmla="*/ 604157 w 610259"/>
                  <a:gd name="connsiteY4" fmla="*/ 81643 h 310924"/>
                  <a:gd name="connsiteX5" fmla="*/ 571500 w 610259"/>
                  <a:gd name="connsiteY5" fmla="*/ 146958 h 31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259" h="310924">
                    <a:moveTo>
                      <a:pt x="0" y="146958"/>
                    </a:moveTo>
                    <a:cubicBezTo>
                      <a:pt x="57150" y="73479"/>
                      <a:pt x="114300" y="0"/>
                      <a:pt x="163286" y="0"/>
                    </a:cubicBezTo>
                    <a:cubicBezTo>
                      <a:pt x="212272" y="0"/>
                      <a:pt x="250371" y="95251"/>
                      <a:pt x="293914" y="146958"/>
                    </a:cubicBezTo>
                    <a:cubicBezTo>
                      <a:pt x="337457" y="198665"/>
                      <a:pt x="372836" y="321129"/>
                      <a:pt x="424543" y="310243"/>
                    </a:cubicBezTo>
                    <a:cubicBezTo>
                      <a:pt x="476250" y="299357"/>
                      <a:pt x="579664" y="108857"/>
                      <a:pt x="604157" y="81643"/>
                    </a:cubicBezTo>
                    <a:cubicBezTo>
                      <a:pt x="628650" y="54429"/>
                      <a:pt x="571500" y="146958"/>
                      <a:pt x="571500" y="146958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A20ADF0C-21CB-4848-A303-E35ABFC2EA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26280" y="1126671"/>
                <a:ext cx="146957" cy="146958"/>
              </a:xfrm>
              <a:prstGeom prst="line">
                <a:avLst/>
              </a:prstGeom>
              <a:ln w="2857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4960BC-DE66-4870-B75A-F4EDC57407F0}"/>
              </a:ext>
            </a:extLst>
          </p:cNvPr>
          <p:cNvGrpSpPr/>
          <p:nvPr/>
        </p:nvGrpSpPr>
        <p:grpSpPr>
          <a:xfrm>
            <a:off x="8949363" y="2549110"/>
            <a:ext cx="282879" cy="166501"/>
            <a:chOff x="4898571" y="1674621"/>
            <a:chExt cx="359229" cy="200396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80F7004-01D6-4E70-824A-3B802D1C02D2}"/>
                </a:ext>
              </a:extLst>
            </p:cNvPr>
            <p:cNvCxnSpPr/>
            <p:nvPr/>
          </p:nvCxnSpPr>
          <p:spPr>
            <a:xfrm>
              <a:off x="4898571" y="1776696"/>
              <a:ext cx="359229" cy="0"/>
            </a:xfrm>
            <a:prstGeom prst="line">
              <a:avLst/>
            </a:prstGeom>
            <a:ln w="28575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F2B16FB-E00F-4597-90B0-78B3899E92ED}"/>
                </a:ext>
              </a:extLst>
            </p:cNvPr>
            <p:cNvSpPr/>
            <p:nvPr/>
          </p:nvSpPr>
          <p:spPr>
            <a:xfrm>
              <a:off x="5044969" y="1674621"/>
              <a:ext cx="47347" cy="5151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AC79E76-8277-4407-A0AE-CAA9F8BFBC5C}"/>
                </a:ext>
              </a:extLst>
            </p:cNvPr>
            <p:cNvSpPr/>
            <p:nvPr/>
          </p:nvSpPr>
          <p:spPr>
            <a:xfrm>
              <a:off x="5049924" y="1823505"/>
              <a:ext cx="47347" cy="5151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2FEA252B-05AD-4129-8C16-593D69E24FFE}"/>
              </a:ext>
            </a:extLst>
          </p:cNvPr>
          <p:cNvSpPr txBox="1"/>
          <p:nvPr/>
        </p:nvSpPr>
        <p:spPr>
          <a:xfrm>
            <a:off x="9189409" y="2421861"/>
            <a:ext cx="615864" cy="41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</a:t>
            </a:r>
            <a:endParaRPr lang="en-AU" sz="2000" b="1" dirty="0"/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B6E9B3FE-0415-4E29-AAA5-385F1AF7ACC3}"/>
              </a:ext>
            </a:extLst>
          </p:cNvPr>
          <p:cNvSpPr/>
          <p:nvPr/>
        </p:nvSpPr>
        <p:spPr>
          <a:xfrm rot="5400000">
            <a:off x="9489117" y="1659689"/>
            <a:ext cx="632310" cy="400109"/>
          </a:xfrm>
          <a:prstGeom prst="triangl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523074E-2DB5-4FD0-865C-BF2B5A4675C8}"/>
              </a:ext>
            </a:extLst>
          </p:cNvPr>
          <p:cNvCxnSpPr>
            <a:stCxn id="69" idx="0"/>
          </p:cNvCxnSpPr>
          <p:nvPr/>
        </p:nvCxnSpPr>
        <p:spPr>
          <a:xfrm>
            <a:off x="10005327" y="1859744"/>
            <a:ext cx="436062" cy="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91D6BA9-8441-43BA-83E2-3F9837F3CC65}"/>
              </a:ext>
            </a:extLst>
          </p:cNvPr>
          <p:cNvCxnSpPr>
            <a:cxnSpLocks/>
          </p:cNvCxnSpPr>
          <p:nvPr/>
        </p:nvCxnSpPr>
        <p:spPr>
          <a:xfrm>
            <a:off x="9175456" y="1859744"/>
            <a:ext cx="6350" cy="49686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65F79DC-24E2-430E-9258-304F85F03555}"/>
              </a:ext>
            </a:extLst>
          </p:cNvPr>
          <p:cNvCxnSpPr>
            <a:cxnSpLocks/>
            <a:endCxn id="50" idx="2"/>
          </p:cNvCxnSpPr>
          <p:nvPr/>
        </p:nvCxnSpPr>
        <p:spPr>
          <a:xfrm flipV="1">
            <a:off x="7946520" y="3208649"/>
            <a:ext cx="0" cy="32586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D5022A4-87CC-42A5-8371-E78144D44B74}"/>
              </a:ext>
            </a:extLst>
          </p:cNvPr>
          <p:cNvCxnSpPr>
            <a:cxnSpLocks/>
            <a:endCxn id="43" idx="2"/>
          </p:cNvCxnSpPr>
          <p:nvPr/>
        </p:nvCxnSpPr>
        <p:spPr>
          <a:xfrm flipV="1">
            <a:off x="7976952" y="2246602"/>
            <a:ext cx="0" cy="32364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708D139C-FCCB-4CFA-BE62-5502B259C152}"/>
              </a:ext>
            </a:extLst>
          </p:cNvPr>
          <p:cNvSpPr txBox="1"/>
          <p:nvPr/>
        </p:nvSpPr>
        <p:spPr>
          <a:xfrm>
            <a:off x="7658420" y="4276781"/>
            <a:ext cx="602878" cy="315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PWM</a:t>
            </a:r>
            <a:endParaRPr lang="en-AU" sz="1400" b="1" dirty="0"/>
          </a:p>
        </p:txBody>
      </p:sp>
      <p:cxnSp>
        <p:nvCxnSpPr>
          <p:cNvPr id="89" name="Connector: Elbow 88">
            <a:extLst>
              <a:ext uri="{FF2B5EF4-FFF2-40B4-BE49-F238E27FC236}">
                <a16:creationId xmlns:a16="http://schemas.microsoft.com/office/drawing/2014/main" id="{F32B5781-1F88-4596-A6C8-81CB55F61613}"/>
              </a:ext>
            </a:extLst>
          </p:cNvPr>
          <p:cNvCxnSpPr>
            <a:cxnSpLocks/>
            <a:stCxn id="7" idx="2"/>
          </p:cNvCxnSpPr>
          <p:nvPr/>
        </p:nvCxnSpPr>
        <p:spPr>
          <a:xfrm rot="16200000" flipH="1">
            <a:off x="9431420" y="4537900"/>
            <a:ext cx="248447" cy="1973894"/>
          </a:xfrm>
          <a:prstGeom prst="bentConnector2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F814D173-C838-47C1-8C53-1C21C5AFA82F}"/>
              </a:ext>
            </a:extLst>
          </p:cNvPr>
          <p:cNvSpPr txBox="1"/>
          <p:nvPr/>
        </p:nvSpPr>
        <p:spPr>
          <a:xfrm>
            <a:off x="8220840" y="5076260"/>
            <a:ext cx="747786" cy="37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Serial</a:t>
            </a:r>
            <a:endParaRPr lang="en-AU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D64DE1B-4435-4CB0-9007-0B440C894882}"/>
              </a:ext>
            </a:extLst>
          </p:cNvPr>
          <p:cNvSpPr txBox="1"/>
          <p:nvPr/>
        </p:nvSpPr>
        <p:spPr>
          <a:xfrm>
            <a:off x="1010297" y="653269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GPS Disciplined 10Mhz Oven Controlled Oscillator</a:t>
            </a:r>
            <a:endParaRPr lang="en-US" sz="3200" b="1" dirty="0"/>
          </a:p>
          <a:p>
            <a:endParaRPr lang="en-AU" dirty="0"/>
          </a:p>
        </p:txBody>
      </p:sp>
      <p:pic>
        <p:nvPicPr>
          <p:cNvPr id="101" name="Picture 100" descr="A circuit board&#10;&#10;Description automatically generated">
            <a:extLst>
              <a:ext uri="{FF2B5EF4-FFF2-40B4-BE49-F238E27FC236}">
                <a16:creationId xmlns:a16="http://schemas.microsoft.com/office/drawing/2014/main" id="{C2666831-E9E8-43B7-AC61-2C3B35F06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03" y="1430784"/>
            <a:ext cx="3196873" cy="2129182"/>
          </a:xfrm>
          <a:prstGeom prst="rect">
            <a:avLst/>
          </a:prstGeom>
        </p:spPr>
      </p:pic>
      <p:pic>
        <p:nvPicPr>
          <p:cNvPr id="103" name="Picture 102" descr="A circuit board&#10;&#10;Description automatically generated">
            <a:extLst>
              <a:ext uri="{FF2B5EF4-FFF2-40B4-BE49-F238E27FC236}">
                <a16:creationId xmlns:a16="http://schemas.microsoft.com/office/drawing/2014/main" id="{D5427FCE-F86C-4C35-96C0-8F855E23B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386" y="3645531"/>
            <a:ext cx="3217489" cy="21449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462C11-284F-4EEF-AAEA-8688B9039F97}"/>
              </a:ext>
            </a:extLst>
          </p:cNvPr>
          <p:cNvSpPr/>
          <p:nvPr/>
        </p:nvSpPr>
        <p:spPr>
          <a:xfrm>
            <a:off x="7207000" y="3553472"/>
            <a:ext cx="1450098" cy="32599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CE70EF-AD7F-482E-BCC3-5E5454B43440}"/>
              </a:ext>
            </a:extLst>
          </p:cNvPr>
          <p:cNvSpPr txBox="1"/>
          <p:nvPr/>
        </p:nvSpPr>
        <p:spPr>
          <a:xfrm>
            <a:off x="7301202" y="3516147"/>
            <a:ext cx="152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Level Shifter</a:t>
            </a:r>
            <a:endParaRPr lang="en-AU" b="1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85EFA49-6F12-437B-926F-74A5EB9D312B}"/>
              </a:ext>
            </a:extLst>
          </p:cNvPr>
          <p:cNvCxnSpPr>
            <a:cxnSpLocks/>
          </p:cNvCxnSpPr>
          <p:nvPr/>
        </p:nvCxnSpPr>
        <p:spPr>
          <a:xfrm flipV="1">
            <a:off x="7959859" y="3864806"/>
            <a:ext cx="0" cy="39629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C10AF66-33B1-4924-B237-6BB74A9C13A4}"/>
              </a:ext>
            </a:extLst>
          </p:cNvPr>
          <p:cNvSpPr txBox="1"/>
          <p:nvPr/>
        </p:nvSpPr>
        <p:spPr>
          <a:xfrm>
            <a:off x="6728069" y="2275817"/>
            <a:ext cx="930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0 -&gt; 8V</a:t>
            </a:r>
            <a:endParaRPr lang="en-AU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8E2F76-95D4-4978-8DE5-8DB876DFEFAC}"/>
              </a:ext>
            </a:extLst>
          </p:cNvPr>
          <p:cNvSpPr txBox="1"/>
          <p:nvPr/>
        </p:nvSpPr>
        <p:spPr>
          <a:xfrm>
            <a:off x="7658420" y="4828298"/>
            <a:ext cx="2014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Arduino Nano 5V 16 MHz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6E91516-8DF6-4814-BCA7-74B9A61A95BA}"/>
              </a:ext>
            </a:extLst>
          </p:cNvPr>
          <p:cNvSpPr txBox="1"/>
          <p:nvPr/>
        </p:nvSpPr>
        <p:spPr>
          <a:xfrm>
            <a:off x="5790433" y="5108000"/>
            <a:ext cx="587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Neo6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657574B-3A6D-48AD-BF46-966726A96A13}"/>
              </a:ext>
            </a:extLst>
          </p:cNvPr>
          <p:cNvSpPr txBox="1"/>
          <p:nvPr/>
        </p:nvSpPr>
        <p:spPr>
          <a:xfrm>
            <a:off x="5492787" y="5694025"/>
            <a:ext cx="2210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Configure for NMEA RMC only</a:t>
            </a:r>
            <a:endParaRPr lang="en-AU" sz="1200" b="1" dirty="0">
              <a:solidFill>
                <a:srgbClr val="FF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4CBCCB-4C5D-4D14-B2A6-E63F07D7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672" y="6356350"/>
            <a:ext cx="11132190" cy="365125"/>
          </a:xfrm>
        </p:spPr>
        <p:txBody>
          <a:bodyPr/>
          <a:lstStyle/>
          <a:p>
            <a:r>
              <a:rPr lang="en-AU" dirty="0"/>
              <a:t>GPS Disciplined Frequency Reference     Traps for the  Young and not so Young       (c) VK4AMG  2019    				11 July 2019  Slide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ACCEC3-5F34-49DF-AC3A-055067C3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6594" y="6255714"/>
            <a:ext cx="2743200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0080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27AFCC-9DE3-4F1E-A355-E362B064C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21" y="1287537"/>
            <a:ext cx="4857750" cy="29159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029187-2C61-46E6-98E8-9C1E7D6B3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157" y="3880076"/>
            <a:ext cx="5238069" cy="1571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990E59-7DB8-41EF-B571-89FE9204B805}"/>
              </a:ext>
            </a:extLst>
          </p:cNvPr>
          <p:cNvSpPr txBox="1"/>
          <p:nvPr/>
        </p:nvSpPr>
        <p:spPr>
          <a:xfrm>
            <a:off x="1069521" y="604284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GPS Disciplined 10MHz              IsoTemp-131 VCXO</a:t>
            </a:r>
            <a:endParaRPr lang="en-US" sz="3200" b="1" dirty="0"/>
          </a:p>
          <a:p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F17EF6-B5F1-483E-BD88-730548908C36}"/>
              </a:ext>
            </a:extLst>
          </p:cNvPr>
          <p:cNvSpPr txBox="1"/>
          <p:nvPr/>
        </p:nvSpPr>
        <p:spPr>
          <a:xfrm>
            <a:off x="6138861" y="1284024"/>
            <a:ext cx="58626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OCXO  </a:t>
            </a:r>
            <a:r>
              <a:rPr lang="en-US" sz="2000" b="1"/>
              <a:t>excellent accuracy </a:t>
            </a:r>
            <a:r>
              <a:rPr lang="en-US" sz="1600" b="1" dirty="0">
                <a:solidFill>
                  <a:srgbClr val="FF0000"/>
                </a:solidFill>
              </a:rPr>
              <a:t>+- 20 ppb Uncorrected</a:t>
            </a:r>
            <a:endParaRPr lang="en-US" sz="2000" b="1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Fine Pulling Range +- 4ppm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Supply  12V at less than 12W  </a:t>
            </a:r>
            <a:r>
              <a:rPr lang="en-US" sz="1600" b="1" dirty="0">
                <a:solidFill>
                  <a:srgbClr val="FF0000"/>
                </a:solidFill>
              </a:rPr>
              <a:t>&lt; 1.5W quiescent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Control range 0 – 8 V dc </a:t>
            </a:r>
            <a:r>
              <a:rPr lang="en-US" sz="1600" b="1" dirty="0">
                <a:solidFill>
                  <a:srgbClr val="FF0000"/>
                </a:solidFill>
              </a:rPr>
              <a:t>PWM Level Shifter or AD7243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Sine wave output at +8 dBm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C036C7-7D21-4FAB-BC35-3AF0B7135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355" y="3448996"/>
            <a:ext cx="3951855" cy="13069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FC1B19-3105-4887-9AE4-2F659741B69A}"/>
              </a:ext>
            </a:extLst>
          </p:cNvPr>
          <p:cNvSpPr txBox="1"/>
          <p:nvPr/>
        </p:nvSpPr>
        <p:spPr>
          <a:xfrm>
            <a:off x="6223226" y="4990036"/>
            <a:ext cx="5778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Disciplined Accuracy &lt; + - 2 ppb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Fast turn-on </a:t>
            </a:r>
            <a:r>
              <a:rPr lang="en-US" sz="1600" b="1" dirty="0">
                <a:solidFill>
                  <a:srgbClr val="FF0000"/>
                </a:solidFill>
              </a:rPr>
              <a:t>Use last correction (EEPROM) after warm-up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Little or no discipline necessary</a:t>
            </a:r>
            <a:br>
              <a:rPr lang="en-US" sz="2000" b="1" dirty="0"/>
            </a:br>
            <a:r>
              <a:rPr lang="en-US" sz="2000" b="1" dirty="0"/>
              <a:t>	            </a:t>
            </a:r>
            <a:r>
              <a:rPr lang="en-US" sz="1600" b="1" dirty="0">
                <a:solidFill>
                  <a:srgbClr val="FF0000"/>
                </a:solidFill>
              </a:rPr>
              <a:t>Use not disciplined  - occasional calibration</a:t>
            </a:r>
            <a:endParaRPr lang="en-AU" sz="2000" b="1" dirty="0">
              <a:solidFill>
                <a:srgbClr val="FF0000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AE15015-9082-4C76-92C8-C278FB14B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8840" y="6356350"/>
            <a:ext cx="10774960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720DD0B-A825-4963-B6FD-A83BB151C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7712" y="6356349"/>
            <a:ext cx="2605481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94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3B06C6-A122-4342-AB38-53A365DAC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1128712"/>
            <a:ext cx="4161064" cy="28576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9E61AF-D295-46A5-8F96-4F007F34C6A7}"/>
              </a:ext>
            </a:extLst>
          </p:cNvPr>
          <p:cNvSpPr txBox="1"/>
          <p:nvPr/>
        </p:nvSpPr>
        <p:spPr>
          <a:xfrm>
            <a:off x="1069521" y="604284"/>
            <a:ext cx="100529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GPS Disciplined 10MHz              Morion MX89 TCXO</a:t>
            </a:r>
            <a:endParaRPr lang="en-US" sz="3200" b="1" dirty="0"/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43211D-F860-4F20-B2AC-4BEB00F7C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742" y="1335645"/>
            <a:ext cx="3868087" cy="27202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41415E-0CF1-44FA-9EFA-DDFF63A3CFB6}"/>
              </a:ext>
            </a:extLst>
          </p:cNvPr>
          <p:cNvSpPr txBox="1"/>
          <p:nvPr/>
        </p:nvSpPr>
        <p:spPr>
          <a:xfrm>
            <a:off x="5637863" y="4183902"/>
            <a:ext cx="59953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Output 10MHz sine +7dBm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Stability &lt; 0.0002 ppb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Power Supply 12V @1.5A warmup   350mA Quiescent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Warmup 15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Pulling Range 25 ppm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Pulling Volts 0 -&gt; 5V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4E3D8F-C34D-40C5-925A-B4888746A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206" y="5154248"/>
            <a:ext cx="3378994" cy="977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34CBF1-8C52-44E6-8D54-FF149F71E8BB}"/>
              </a:ext>
            </a:extLst>
          </p:cNvPr>
          <p:cNvSpPr txBox="1"/>
          <p:nvPr/>
        </p:nvSpPr>
        <p:spPr>
          <a:xfrm>
            <a:off x="2311401" y="576224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+- 1 Count on HP5384  </a:t>
            </a:r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FDA138-E153-4A93-97DC-8B97AFD94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50" y="4019331"/>
            <a:ext cx="4161064" cy="1742911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D198D81-E33D-4716-8B95-32C7FC6F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672" y="6356350"/>
            <a:ext cx="11230528" cy="365125"/>
          </a:xfrm>
        </p:spPr>
        <p:txBody>
          <a:bodyPr/>
          <a:lstStyle/>
          <a:p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8F20CA4-695A-4139-8B5B-790ECCFF4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9990" y="6343261"/>
            <a:ext cx="2743200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196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BB1F73A-2777-4ACC-81FD-A750CE26A170}"/>
              </a:ext>
            </a:extLst>
          </p:cNvPr>
          <p:cNvGrpSpPr/>
          <p:nvPr/>
        </p:nvGrpSpPr>
        <p:grpSpPr>
          <a:xfrm>
            <a:off x="7635875" y="1739473"/>
            <a:ext cx="1028700" cy="1130300"/>
            <a:chOff x="5308600" y="2717115"/>
            <a:chExt cx="1028700" cy="11303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C8C789F-8E6B-4B80-870C-B18694E0DE3C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C85274-3222-4F0E-911B-112BF4215D1B}"/>
                </a:ext>
              </a:extLst>
            </p:cNvPr>
            <p:cNvSpPr txBox="1"/>
            <p:nvPr/>
          </p:nvSpPr>
          <p:spPr>
            <a:xfrm>
              <a:off x="5384800" y="2959100"/>
              <a:ext cx="876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Clock Gen</a:t>
              </a:r>
              <a:endParaRPr lang="en-AU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574FD66-7CA5-43B2-8A50-A78EACC426AF}"/>
              </a:ext>
            </a:extLst>
          </p:cNvPr>
          <p:cNvGrpSpPr/>
          <p:nvPr/>
        </p:nvGrpSpPr>
        <p:grpSpPr>
          <a:xfrm>
            <a:off x="4574359" y="3888374"/>
            <a:ext cx="5050132" cy="1130300"/>
            <a:chOff x="5308600" y="2717115"/>
            <a:chExt cx="1028700" cy="11303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35C438-99E7-46FE-94A4-D39FA7895359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0CF5FF6-F066-436B-AECD-7AF9320AE868}"/>
                </a:ext>
              </a:extLst>
            </p:cNvPr>
            <p:cNvSpPr txBox="1"/>
            <p:nvPr/>
          </p:nvSpPr>
          <p:spPr>
            <a:xfrm>
              <a:off x="5391970" y="3194506"/>
              <a:ext cx="876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Microprocessor</a:t>
              </a:r>
              <a:endParaRPr lang="en-AU" sz="2400" b="1" dirty="0"/>
            </a:p>
          </p:txBody>
        </p:sp>
      </p:grp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FC425CB9-6E0D-4A70-B3D6-1E23B85CD4E8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63313" y="3016743"/>
            <a:ext cx="1354747" cy="388514"/>
          </a:xfrm>
          <a:prstGeom prst="bentConnector3">
            <a:avLst>
              <a:gd name="adj1" fmla="val -777"/>
            </a:avLst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02FCAB-2F61-4D34-9249-B1904A23FB88}"/>
              </a:ext>
            </a:extLst>
          </p:cNvPr>
          <p:cNvCxnSpPr>
            <a:cxnSpLocks/>
          </p:cNvCxnSpPr>
          <p:nvPr/>
        </p:nvCxnSpPr>
        <p:spPr>
          <a:xfrm>
            <a:off x="8664575" y="2036677"/>
            <a:ext cx="1570264" cy="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2534BBA-8E8E-48B9-B322-AFB97823F38A}"/>
              </a:ext>
            </a:extLst>
          </p:cNvPr>
          <p:cNvCxnSpPr>
            <a:cxnSpLocks/>
            <a:stCxn id="6" idx="0"/>
          </p:cNvCxnSpPr>
          <p:nvPr/>
        </p:nvCxnSpPr>
        <p:spPr>
          <a:xfrm rot="5400000" flipH="1" flipV="1">
            <a:off x="6690281" y="2942776"/>
            <a:ext cx="1354743" cy="536454"/>
          </a:xfrm>
          <a:prstGeom prst="bentConnector3">
            <a:avLst>
              <a:gd name="adj1" fmla="val 99539"/>
            </a:avLst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38F5D0-36A5-44ED-B541-62DEC519A650}"/>
              </a:ext>
            </a:extLst>
          </p:cNvPr>
          <p:cNvCxnSpPr>
            <a:cxnSpLocks/>
          </p:cNvCxnSpPr>
          <p:nvPr/>
        </p:nvCxnSpPr>
        <p:spPr>
          <a:xfrm>
            <a:off x="9624491" y="4435101"/>
            <a:ext cx="673108" cy="0"/>
          </a:xfrm>
          <a:prstGeom prst="line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DC63F9-78A7-43AA-8814-57F467CFDBED}"/>
              </a:ext>
            </a:extLst>
          </p:cNvPr>
          <p:cNvCxnSpPr>
            <a:cxnSpLocks/>
          </p:cNvCxnSpPr>
          <p:nvPr/>
        </p:nvCxnSpPr>
        <p:spPr>
          <a:xfrm>
            <a:off x="10295452" y="4307467"/>
            <a:ext cx="1122" cy="326257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64089BB1-B5BB-4395-8B16-219EDEEA288D}"/>
              </a:ext>
            </a:extLst>
          </p:cNvPr>
          <p:cNvSpPr/>
          <p:nvPr/>
        </p:nvSpPr>
        <p:spPr>
          <a:xfrm>
            <a:off x="9994591" y="4174245"/>
            <a:ext cx="512413" cy="52171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F1CC34-FE85-4342-828F-C951237B1E7B}"/>
              </a:ext>
            </a:extLst>
          </p:cNvPr>
          <p:cNvSpPr txBox="1"/>
          <p:nvPr/>
        </p:nvSpPr>
        <p:spPr>
          <a:xfrm>
            <a:off x="9786211" y="3824200"/>
            <a:ext cx="1126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‘Locked’</a:t>
            </a:r>
            <a:endParaRPr lang="en-AU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DFDF2E-AF0C-401F-BC22-953612130582}"/>
              </a:ext>
            </a:extLst>
          </p:cNvPr>
          <p:cNvCxnSpPr>
            <a:cxnSpLocks/>
          </p:cNvCxnSpPr>
          <p:nvPr/>
        </p:nvCxnSpPr>
        <p:spPr>
          <a:xfrm>
            <a:off x="10295452" y="4435101"/>
            <a:ext cx="127179" cy="0"/>
          </a:xfrm>
          <a:prstGeom prst="line">
            <a:avLst/>
          </a:prstGeom>
          <a:ln w="28575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8355622-54BB-4D50-86D5-869E56D8DF0B}"/>
              </a:ext>
            </a:extLst>
          </p:cNvPr>
          <p:cNvGrpSpPr/>
          <p:nvPr/>
        </p:nvGrpSpPr>
        <p:grpSpPr>
          <a:xfrm>
            <a:off x="2714079" y="3908791"/>
            <a:ext cx="1028700" cy="1130300"/>
            <a:chOff x="5308600" y="2717115"/>
            <a:chExt cx="1028700" cy="11303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95F08D5-B27F-4C51-91FC-91ACAD668DCE}"/>
                </a:ext>
              </a:extLst>
            </p:cNvPr>
            <p:cNvSpPr/>
            <p:nvPr/>
          </p:nvSpPr>
          <p:spPr>
            <a:xfrm>
              <a:off x="5308600" y="2717115"/>
              <a:ext cx="1028700" cy="11303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2EC013-11AD-4AEB-8065-55046036FB89}"/>
                </a:ext>
              </a:extLst>
            </p:cNvPr>
            <p:cNvSpPr txBox="1"/>
            <p:nvPr/>
          </p:nvSpPr>
          <p:spPr>
            <a:xfrm>
              <a:off x="5432800" y="3134214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GPS Rx</a:t>
              </a:r>
              <a:endParaRPr lang="en-AU" b="1" dirty="0"/>
            </a:p>
          </p:txBody>
        </p:sp>
      </p:grp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DE0F3FF0-93D8-45E2-A74B-75B45C506021}"/>
              </a:ext>
            </a:extLst>
          </p:cNvPr>
          <p:cNvCxnSpPr>
            <a:cxnSpLocks/>
            <a:endCxn id="22" idx="1"/>
          </p:cNvCxnSpPr>
          <p:nvPr/>
        </p:nvCxnSpPr>
        <p:spPr>
          <a:xfrm rot="16200000" flipH="1">
            <a:off x="1842130" y="3601992"/>
            <a:ext cx="1262634" cy="481263"/>
          </a:xfrm>
          <a:prstGeom prst="bentConnector2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624C2B-BCCE-4987-B68C-0CDD658128D3}"/>
              </a:ext>
            </a:extLst>
          </p:cNvPr>
          <p:cNvCxnSpPr/>
          <p:nvPr/>
        </p:nvCxnSpPr>
        <p:spPr>
          <a:xfrm>
            <a:off x="2050480" y="3240394"/>
            <a:ext cx="182335" cy="342898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F9B9E9-8712-41B5-A1C5-E0BB6643AECA}"/>
              </a:ext>
            </a:extLst>
          </p:cNvPr>
          <p:cNvCxnSpPr>
            <a:cxnSpLocks/>
          </p:cNvCxnSpPr>
          <p:nvPr/>
        </p:nvCxnSpPr>
        <p:spPr>
          <a:xfrm flipH="1">
            <a:off x="2237698" y="3245641"/>
            <a:ext cx="162832" cy="332404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CA85D6-E9EB-4D2C-B9DE-18AF2662BCCE}"/>
              </a:ext>
            </a:extLst>
          </p:cNvPr>
          <p:cNvCxnSpPr>
            <a:stCxn id="22" idx="3"/>
            <a:endCxn id="6" idx="1"/>
          </p:cNvCxnSpPr>
          <p:nvPr/>
        </p:nvCxnSpPr>
        <p:spPr>
          <a:xfrm flipV="1">
            <a:off x="3742779" y="4453524"/>
            <a:ext cx="831580" cy="2041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EAFB0A6-6C88-43F4-89BD-5E724CBE5AA4}"/>
              </a:ext>
            </a:extLst>
          </p:cNvPr>
          <p:cNvSpPr txBox="1"/>
          <p:nvPr/>
        </p:nvSpPr>
        <p:spPr>
          <a:xfrm>
            <a:off x="9719701" y="1537457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Output</a:t>
            </a:r>
            <a:endParaRPr lang="en-AU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4DCC70-4527-43BE-B6E0-15E52C9F1CF4}"/>
              </a:ext>
            </a:extLst>
          </p:cNvPr>
          <p:cNvSpPr txBox="1"/>
          <p:nvPr/>
        </p:nvSpPr>
        <p:spPr>
          <a:xfrm>
            <a:off x="6574717" y="3867956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SPI</a:t>
            </a:r>
            <a:endParaRPr lang="en-AU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EE4669-65FC-41A4-80EE-663A33D0E2A3}"/>
              </a:ext>
            </a:extLst>
          </p:cNvPr>
          <p:cNvSpPr txBox="1"/>
          <p:nvPr/>
        </p:nvSpPr>
        <p:spPr>
          <a:xfrm>
            <a:off x="8559387" y="3929674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Timer</a:t>
            </a:r>
            <a:endParaRPr lang="en-AU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993B00-2D35-43B4-9CBD-151E01EA2126}"/>
              </a:ext>
            </a:extLst>
          </p:cNvPr>
          <p:cNvSpPr txBox="1"/>
          <p:nvPr/>
        </p:nvSpPr>
        <p:spPr>
          <a:xfrm>
            <a:off x="4412639" y="4295899"/>
            <a:ext cx="861707" cy="369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</a:t>
            </a:r>
            <a:endParaRPr lang="en-AU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BF5EE4-8086-40CA-AFA0-C684CA735DAE}"/>
              </a:ext>
            </a:extLst>
          </p:cNvPr>
          <p:cNvSpPr txBox="1"/>
          <p:nvPr/>
        </p:nvSpPr>
        <p:spPr>
          <a:xfrm>
            <a:off x="3669859" y="3968613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1PPS</a:t>
            </a:r>
            <a:endParaRPr lang="en-AU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E29DB4-0E2B-4D10-A97A-4A5C4C87228D}"/>
              </a:ext>
            </a:extLst>
          </p:cNvPr>
          <p:cNvSpPr txBox="1"/>
          <p:nvPr/>
        </p:nvSpPr>
        <p:spPr>
          <a:xfrm>
            <a:off x="8477463" y="1635509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OP1</a:t>
            </a:r>
            <a:endParaRPr lang="en-AU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333260-957B-4B54-82A3-6E40DECA2043}"/>
              </a:ext>
            </a:extLst>
          </p:cNvPr>
          <p:cNvSpPr txBox="1"/>
          <p:nvPr/>
        </p:nvSpPr>
        <p:spPr>
          <a:xfrm>
            <a:off x="8477463" y="2146232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OP3</a:t>
            </a:r>
            <a:endParaRPr lang="en-AU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07B8A3-320C-4ADD-A95A-9315F3073E76}"/>
              </a:ext>
            </a:extLst>
          </p:cNvPr>
          <p:cNvSpPr txBox="1"/>
          <p:nvPr/>
        </p:nvSpPr>
        <p:spPr>
          <a:xfrm>
            <a:off x="9220427" y="2782500"/>
            <a:ext cx="72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</a:t>
            </a:r>
            <a:r>
              <a:rPr lang="en-US" dirty="0"/>
              <a:t>/8</a:t>
            </a:r>
            <a:endParaRPr lang="en-AU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9EEF8D-4003-456E-AF3A-E98C4AA4EB05}"/>
              </a:ext>
            </a:extLst>
          </p:cNvPr>
          <p:cNvSpPr txBox="1"/>
          <p:nvPr/>
        </p:nvSpPr>
        <p:spPr>
          <a:xfrm>
            <a:off x="9836132" y="2220283"/>
            <a:ext cx="119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30.2MHz</a:t>
            </a:r>
            <a:endParaRPr lang="en-A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368AF5-B2A9-46D7-8BE6-6A2F3103FCA1}"/>
              </a:ext>
            </a:extLst>
          </p:cNvPr>
          <p:cNvSpPr txBox="1"/>
          <p:nvPr/>
        </p:nvSpPr>
        <p:spPr>
          <a:xfrm>
            <a:off x="6258623" y="1718884"/>
            <a:ext cx="119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27MHz +-</a:t>
            </a:r>
            <a:endParaRPr lang="en-A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8E1DF3D-DA39-4000-B552-20BCB44B5406}"/>
              </a:ext>
            </a:extLst>
          </p:cNvPr>
          <p:cNvSpPr txBox="1"/>
          <p:nvPr/>
        </p:nvSpPr>
        <p:spPr>
          <a:xfrm>
            <a:off x="603142" y="455266"/>
            <a:ext cx="1107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GPS Disciplined VCXO in Freq Gen  </a:t>
            </a:r>
            <a:r>
              <a:rPr lang="en-US" sz="2800" b="1" dirty="0">
                <a:solidFill>
                  <a:srgbClr val="FF0000"/>
                </a:solidFill>
              </a:rPr>
              <a:t>Also away with </a:t>
            </a:r>
            <a:r>
              <a:rPr lang="en-US" sz="2800" b="1" dirty="0" err="1">
                <a:solidFill>
                  <a:srgbClr val="FF0000"/>
                </a:solidFill>
              </a:rPr>
              <a:t>Quantisation</a:t>
            </a:r>
            <a:r>
              <a:rPr lang="en-US" sz="2800" b="1" dirty="0">
                <a:solidFill>
                  <a:srgbClr val="FF0000"/>
                </a:solidFill>
              </a:rPr>
              <a:t> Error  </a:t>
            </a:r>
            <a:endParaRPr lang="en-AU" sz="3600" b="1" dirty="0">
              <a:solidFill>
                <a:srgbClr val="FF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DC756E3-6E10-41DA-B750-E383BD53F361}"/>
              </a:ext>
            </a:extLst>
          </p:cNvPr>
          <p:cNvSpPr/>
          <p:nvPr/>
        </p:nvSpPr>
        <p:spPr>
          <a:xfrm>
            <a:off x="4948443" y="1739473"/>
            <a:ext cx="1298438" cy="8094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DEDDC0-AC06-4B3E-81AF-79D8C0DC0BB6}"/>
              </a:ext>
            </a:extLst>
          </p:cNvPr>
          <p:cNvSpPr txBox="1"/>
          <p:nvPr/>
        </p:nvSpPr>
        <p:spPr>
          <a:xfrm>
            <a:off x="5222909" y="1935445"/>
            <a:ext cx="93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VCXO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3D7E1CE-4A6F-4884-A684-8A37929E53B2}"/>
              </a:ext>
            </a:extLst>
          </p:cNvPr>
          <p:cNvCxnSpPr>
            <a:cxnSpLocks/>
          </p:cNvCxnSpPr>
          <p:nvPr/>
        </p:nvCxnSpPr>
        <p:spPr>
          <a:xfrm flipV="1">
            <a:off x="6246881" y="2120111"/>
            <a:ext cx="1388994" cy="1684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47FB6D2-3E7C-423D-B403-DCA1694A6308}"/>
              </a:ext>
            </a:extLst>
          </p:cNvPr>
          <p:cNvGrpSpPr/>
          <p:nvPr/>
        </p:nvGrpSpPr>
        <p:grpSpPr>
          <a:xfrm>
            <a:off x="5282884" y="2931028"/>
            <a:ext cx="629556" cy="605220"/>
            <a:chOff x="8589912" y="4938954"/>
            <a:chExt cx="629556" cy="58947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2B72250-6038-4947-958E-7535AA92CE61}"/>
                </a:ext>
              </a:extLst>
            </p:cNvPr>
            <p:cNvSpPr/>
            <p:nvPr/>
          </p:nvSpPr>
          <p:spPr>
            <a:xfrm>
              <a:off x="8589912" y="4938954"/>
              <a:ext cx="629556" cy="58947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AU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1F68499-F9EE-4226-A46B-267211CCA131}"/>
                </a:ext>
              </a:extLst>
            </p:cNvPr>
            <p:cNvGrpSpPr/>
            <p:nvPr/>
          </p:nvGrpSpPr>
          <p:grpSpPr>
            <a:xfrm>
              <a:off x="8700583" y="5086736"/>
              <a:ext cx="408214" cy="340760"/>
              <a:chOff x="3282044" y="1126671"/>
              <a:chExt cx="408214" cy="340760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1FF82FB-D7D3-4110-8348-130042A8CCEF}"/>
                  </a:ext>
                </a:extLst>
              </p:cNvPr>
              <p:cNvSpPr/>
              <p:nvPr/>
            </p:nvSpPr>
            <p:spPr>
              <a:xfrm>
                <a:off x="3282044" y="1126671"/>
                <a:ext cx="408214" cy="146958"/>
              </a:xfrm>
              <a:custGeom>
                <a:avLst/>
                <a:gdLst>
                  <a:gd name="connsiteX0" fmla="*/ 0 w 610259"/>
                  <a:gd name="connsiteY0" fmla="*/ 146958 h 310924"/>
                  <a:gd name="connsiteX1" fmla="*/ 163286 w 610259"/>
                  <a:gd name="connsiteY1" fmla="*/ 0 h 310924"/>
                  <a:gd name="connsiteX2" fmla="*/ 293914 w 610259"/>
                  <a:gd name="connsiteY2" fmla="*/ 146958 h 310924"/>
                  <a:gd name="connsiteX3" fmla="*/ 424543 w 610259"/>
                  <a:gd name="connsiteY3" fmla="*/ 310243 h 310924"/>
                  <a:gd name="connsiteX4" fmla="*/ 604157 w 610259"/>
                  <a:gd name="connsiteY4" fmla="*/ 81643 h 310924"/>
                  <a:gd name="connsiteX5" fmla="*/ 571500 w 610259"/>
                  <a:gd name="connsiteY5" fmla="*/ 146958 h 31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259" h="310924">
                    <a:moveTo>
                      <a:pt x="0" y="146958"/>
                    </a:moveTo>
                    <a:cubicBezTo>
                      <a:pt x="57150" y="73479"/>
                      <a:pt x="114300" y="0"/>
                      <a:pt x="163286" y="0"/>
                    </a:cubicBezTo>
                    <a:cubicBezTo>
                      <a:pt x="212272" y="0"/>
                      <a:pt x="250371" y="95251"/>
                      <a:pt x="293914" y="146958"/>
                    </a:cubicBezTo>
                    <a:cubicBezTo>
                      <a:pt x="337457" y="198665"/>
                      <a:pt x="372836" y="321129"/>
                      <a:pt x="424543" y="310243"/>
                    </a:cubicBezTo>
                    <a:cubicBezTo>
                      <a:pt x="476250" y="299357"/>
                      <a:pt x="579664" y="108857"/>
                      <a:pt x="604157" y="81643"/>
                    </a:cubicBezTo>
                    <a:cubicBezTo>
                      <a:pt x="628650" y="54429"/>
                      <a:pt x="571500" y="146958"/>
                      <a:pt x="571500" y="146958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438C6CC-7CF0-4EBD-9B55-3D346F6BA813}"/>
                  </a:ext>
                </a:extLst>
              </p:cNvPr>
              <p:cNvSpPr/>
              <p:nvPr/>
            </p:nvSpPr>
            <p:spPr>
              <a:xfrm>
                <a:off x="3282044" y="1320473"/>
                <a:ext cx="408214" cy="146958"/>
              </a:xfrm>
              <a:custGeom>
                <a:avLst/>
                <a:gdLst>
                  <a:gd name="connsiteX0" fmla="*/ 0 w 610259"/>
                  <a:gd name="connsiteY0" fmla="*/ 146958 h 310924"/>
                  <a:gd name="connsiteX1" fmla="*/ 163286 w 610259"/>
                  <a:gd name="connsiteY1" fmla="*/ 0 h 310924"/>
                  <a:gd name="connsiteX2" fmla="*/ 293914 w 610259"/>
                  <a:gd name="connsiteY2" fmla="*/ 146958 h 310924"/>
                  <a:gd name="connsiteX3" fmla="*/ 424543 w 610259"/>
                  <a:gd name="connsiteY3" fmla="*/ 310243 h 310924"/>
                  <a:gd name="connsiteX4" fmla="*/ 604157 w 610259"/>
                  <a:gd name="connsiteY4" fmla="*/ 81643 h 310924"/>
                  <a:gd name="connsiteX5" fmla="*/ 571500 w 610259"/>
                  <a:gd name="connsiteY5" fmla="*/ 146958 h 31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0259" h="310924">
                    <a:moveTo>
                      <a:pt x="0" y="146958"/>
                    </a:moveTo>
                    <a:cubicBezTo>
                      <a:pt x="57150" y="73479"/>
                      <a:pt x="114300" y="0"/>
                      <a:pt x="163286" y="0"/>
                    </a:cubicBezTo>
                    <a:cubicBezTo>
                      <a:pt x="212272" y="0"/>
                      <a:pt x="250371" y="95251"/>
                      <a:pt x="293914" y="146958"/>
                    </a:cubicBezTo>
                    <a:cubicBezTo>
                      <a:pt x="337457" y="198665"/>
                      <a:pt x="372836" y="321129"/>
                      <a:pt x="424543" y="310243"/>
                    </a:cubicBezTo>
                    <a:cubicBezTo>
                      <a:pt x="476250" y="299357"/>
                      <a:pt x="579664" y="108857"/>
                      <a:pt x="604157" y="81643"/>
                    </a:cubicBezTo>
                    <a:cubicBezTo>
                      <a:pt x="628650" y="54429"/>
                      <a:pt x="571500" y="146958"/>
                      <a:pt x="571500" y="146958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0478DB6-4918-48D1-AEE7-8E09DA1F4F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26280" y="1126671"/>
                <a:ext cx="146957" cy="146958"/>
              </a:xfrm>
              <a:prstGeom prst="line">
                <a:avLst/>
              </a:prstGeom>
              <a:ln w="2857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44743C9-D20D-4604-A227-4F79DD159597}"/>
              </a:ext>
            </a:extLst>
          </p:cNvPr>
          <p:cNvCxnSpPr>
            <a:cxnSpLocks/>
            <a:stCxn id="46" idx="0"/>
            <a:endCxn id="41" idx="2"/>
          </p:cNvCxnSpPr>
          <p:nvPr/>
        </p:nvCxnSpPr>
        <p:spPr>
          <a:xfrm flipV="1">
            <a:off x="5597662" y="2548876"/>
            <a:ext cx="0" cy="38215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7501703-14F2-4F3B-8C13-E85FF378D2E1}"/>
              </a:ext>
            </a:extLst>
          </p:cNvPr>
          <p:cNvCxnSpPr>
            <a:cxnSpLocks/>
          </p:cNvCxnSpPr>
          <p:nvPr/>
        </p:nvCxnSpPr>
        <p:spPr>
          <a:xfrm flipV="1">
            <a:off x="5597662" y="3526639"/>
            <a:ext cx="0" cy="38215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FE5817BF-2BF8-486F-A0B2-5FB93F33AC13}"/>
              </a:ext>
            </a:extLst>
          </p:cNvPr>
          <p:cNvSpPr txBox="1"/>
          <p:nvPr/>
        </p:nvSpPr>
        <p:spPr>
          <a:xfrm>
            <a:off x="5065207" y="3935327"/>
            <a:ext cx="10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PWM</a:t>
            </a:r>
            <a:endParaRPr lang="en-AU" b="1"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5BCAB667-4026-4050-B79A-49EF1874F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746" y="1335046"/>
            <a:ext cx="3218260" cy="180972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F7364B5-A0D2-4F98-A66C-2059EF0DC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224" y="5222491"/>
            <a:ext cx="4699157" cy="1248625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66E97F0D-E4D5-4E73-9BC6-2B5CB00778AF}"/>
              </a:ext>
            </a:extLst>
          </p:cNvPr>
          <p:cNvSpPr/>
          <p:nvPr/>
        </p:nvSpPr>
        <p:spPr>
          <a:xfrm>
            <a:off x="1074250" y="5290434"/>
            <a:ext cx="6240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/>
              <a:t>Granularity issues avoided</a:t>
            </a:r>
          </a:p>
          <a:p>
            <a:r>
              <a:rPr lang="en-AU" b="1" dirty="0"/>
              <a:t>Frequency count, VCXO control, &amp; stability controllable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2F35F-7580-42A6-85F2-48D8A248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783" y="6356350"/>
            <a:ext cx="11207680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B514D4-BAF1-497D-82E6-EDBB5064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563536" cy="365125"/>
          </a:xfrm>
        </p:spPr>
        <p:txBody>
          <a:bodyPr/>
          <a:lstStyle/>
          <a:p>
            <a:fld id="{F8860B60-B74F-478D-97B1-14256264FC4D}" type="slidenum">
              <a:rPr lang="en-AU" smtClean="0"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820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C6470B-B57F-45E6-9172-AF27CA1A8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104"/>
            <a:ext cx="12567920" cy="69066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B3E3B0-F17B-45F3-A05F-F4AB1E596BAB}"/>
              </a:ext>
            </a:extLst>
          </p:cNvPr>
          <p:cNvSpPr txBox="1"/>
          <p:nvPr/>
        </p:nvSpPr>
        <p:spPr>
          <a:xfrm>
            <a:off x="1147082" y="543970"/>
            <a:ext cx="98978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Improved ‘Prog Rock’      -   GPS Disciplined ASVV VCXO</a:t>
            </a:r>
            <a:endParaRPr lang="en-US" sz="3200" b="1" dirty="0"/>
          </a:p>
          <a:p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1CE4BE-88B7-4AE1-B6D6-928FB5AE628A}"/>
              </a:ext>
            </a:extLst>
          </p:cNvPr>
          <p:cNvSpPr txBox="1"/>
          <p:nvPr/>
        </p:nvSpPr>
        <p:spPr>
          <a:xfrm>
            <a:off x="1542777" y="1233146"/>
            <a:ext cx="10629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1" dirty="0"/>
              <a:t>Arduino Uno QRP labs “Soft Rock” Si5351 module on QRP Shield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1" dirty="0"/>
              <a:t> 27 MHz VCXO mounted on Arduino Uno shield is controlled by PWM from Timer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1" dirty="0"/>
              <a:t>PWM is filtered via two stage RC filter 27ms and 270ms time constant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1" dirty="0"/>
              <a:t>One tenth of DC control signal is mixed with split 3V3 reference signal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b="1" dirty="0"/>
              <a:t>Network provides +- 1.5 kHz control range  with 2</a:t>
            </a:r>
            <a:r>
              <a:rPr lang="en-AU" sz="2000" b="1" baseline="30000" dirty="0"/>
              <a:t>16 </a:t>
            </a:r>
            <a:r>
              <a:rPr lang="en-AU" sz="2000" b="1" dirty="0"/>
              <a:t>-1 steps (1 ppb)</a:t>
            </a:r>
            <a:endParaRPr lang="en-AU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14E5F-3F2F-49D6-A7B7-CEB57F203DAD}"/>
              </a:ext>
            </a:extLst>
          </p:cNvPr>
          <p:cNvSpPr txBox="1"/>
          <p:nvPr/>
        </p:nvSpPr>
        <p:spPr>
          <a:xfrm>
            <a:off x="1562100" y="2795375"/>
            <a:ext cx="106299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Si5351 OP3 provided &lt;5MHz to Timer 1 for Counting and PWM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16 MHz Arduino Uno AT328n Timer measures 5MHz with excellent repeatability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Eight successive frequency counts are added to calculate frequency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Rolling average of error is calculated over eight further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This error is applied by fuzzy logic to PWM duty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Thirty second settling period allowed between corrections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Less than five minutes is required to settle output within 10Hz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Another 5 to 10 minutes settles the output frequency to better than 1 Hz accuracy</a:t>
            </a:r>
          </a:p>
          <a:p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515436-E801-4B4E-B906-51B80923F670}"/>
              </a:ext>
            </a:extLst>
          </p:cNvPr>
          <p:cNvSpPr txBox="1"/>
          <p:nvPr/>
        </p:nvSpPr>
        <p:spPr>
          <a:xfrm>
            <a:off x="1427747" y="5693841"/>
            <a:ext cx="10010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NB:</a:t>
            </a:r>
            <a:r>
              <a:rPr lang="en-US" sz="2000" b="1" dirty="0"/>
              <a:t>  ASVV VCXO is affected by ambient temperature changes  Typically + - 25 ppm</a:t>
            </a:r>
          </a:p>
          <a:p>
            <a:r>
              <a:rPr lang="en-AU" sz="2000" b="1" dirty="0"/>
              <a:t>         Temperature, counting, correction errors need to be considered and controlled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AE6950-F6A8-4069-A277-31E9E020A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563" y="6356350"/>
            <a:ext cx="11216081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3DFFFC-3EB8-4193-8DB8-A59D9EFA1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19</a:t>
            </a:fld>
            <a:endParaRPr lang="en-A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057C5B-70CD-4B57-AF59-2DD5D39B4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225" y="1400664"/>
            <a:ext cx="6454717" cy="439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8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EAA0879-7244-4BB4-A480-ABC8354DE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526B99-9826-46E2-909C-00216EC42FBE}"/>
              </a:ext>
            </a:extLst>
          </p:cNvPr>
          <p:cNvSpPr txBox="1"/>
          <p:nvPr/>
        </p:nvSpPr>
        <p:spPr>
          <a:xfrm>
            <a:off x="1069521" y="692233"/>
            <a:ext cx="1005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OCXO Si5351 Synthesizer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9A5553-FA24-4B06-ADEA-A39513AD2A36}"/>
              </a:ext>
            </a:extLst>
          </p:cNvPr>
          <p:cNvSpPr txBox="1"/>
          <p:nvPr/>
        </p:nvSpPr>
        <p:spPr>
          <a:xfrm>
            <a:off x="1069521" y="1712151"/>
            <a:ext cx="5277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This module aims to improve on the ‘Prog Rock’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Provides temperature-controlled 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Isolate load from crystal oscillator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Improve power supply regulation and isolation</a:t>
            </a:r>
            <a:endParaRPr lang="en-A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88DB6F-D29B-4632-BF27-E1A3EBA439DC}"/>
              </a:ext>
            </a:extLst>
          </p:cNvPr>
          <p:cNvSpPr txBox="1"/>
          <p:nvPr/>
        </p:nvSpPr>
        <p:spPr>
          <a:xfrm>
            <a:off x="1069521" y="3001886"/>
            <a:ext cx="56039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Claims better than 1 ppm stability (enough ???)</a:t>
            </a:r>
            <a:br>
              <a:rPr lang="en-US" b="1" dirty="0"/>
            </a:br>
            <a:r>
              <a:rPr lang="en-US" b="1" dirty="0"/>
              <a:t>      over 2 minutes WSPR transmission</a:t>
            </a:r>
          </a:p>
          <a:p>
            <a:endParaRPr lang="en-US" b="1" dirty="0"/>
          </a:p>
          <a:p>
            <a:r>
              <a:rPr lang="en-US" b="1" dirty="0"/>
              <a:t>In QRP Lab application of WSPR beacon</a:t>
            </a:r>
            <a:br>
              <a:rPr lang="en-US" b="1" dirty="0"/>
            </a:br>
            <a:r>
              <a:rPr lang="en-US" b="1" dirty="0"/>
              <a:t>      frequency is not measured during transmission</a:t>
            </a:r>
          </a:p>
          <a:p>
            <a:endParaRPr lang="en-US" b="1" dirty="0"/>
          </a:p>
          <a:p>
            <a:r>
              <a:rPr lang="en-US" b="1" dirty="0"/>
              <a:t>Frequency discipline may use GPS 1PPS over long term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9245C-93FF-4C78-BE0F-A56B2981488F}"/>
              </a:ext>
            </a:extLst>
          </p:cNvPr>
          <p:cNvSpPr txBox="1"/>
          <p:nvPr/>
        </p:nvSpPr>
        <p:spPr>
          <a:xfrm>
            <a:off x="1128244" y="5078501"/>
            <a:ext cx="9769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 have not attempted to measure of compare the QRP Labs modules for frequency accuracy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Comments on potential error for other GPS Disciplined Si5351 and AT328P modules apply  </a:t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Combining “Improved “Prog Rock” with QRP Labs OCXO should provide a 1ppb  accuracy &amp; stability</a:t>
            </a:r>
            <a:endParaRPr lang="en-AU" b="1" dirty="0">
              <a:solidFill>
                <a:srgbClr val="0070C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288820-D8FD-44CC-883B-2D20F98A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6286" y="6356350"/>
            <a:ext cx="10721131" cy="365125"/>
          </a:xfrm>
        </p:spPr>
        <p:txBody>
          <a:bodyPr/>
          <a:lstStyle/>
          <a:p>
            <a:pPr algn="l"/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382C7B-E575-430C-AB14-94F9B17E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20</a:t>
            </a:fld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F8C045-5AC3-4DBE-8318-AC93B8EEF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434" y="1359214"/>
            <a:ext cx="4374362" cy="28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7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947EBF-F215-450B-8AF5-3B58FB741B0F}"/>
              </a:ext>
            </a:extLst>
          </p:cNvPr>
          <p:cNvSpPr/>
          <p:nvPr/>
        </p:nvSpPr>
        <p:spPr>
          <a:xfrm>
            <a:off x="676144" y="693640"/>
            <a:ext cx="1949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Conclusions</a:t>
            </a:r>
            <a:endParaRPr lang="en-A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2A5206-54F4-4DB9-988A-45B139E97C3B}"/>
              </a:ext>
            </a:extLst>
          </p:cNvPr>
          <p:cNvSpPr txBox="1"/>
          <p:nvPr/>
        </p:nvSpPr>
        <p:spPr>
          <a:xfrm>
            <a:off x="1736521" y="1633743"/>
            <a:ext cx="926144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000" b="1" dirty="0"/>
              <a:t>Modern Digital modes require high frequency accuracy and stability </a:t>
            </a:r>
            <a:br>
              <a:rPr lang="en-AU" sz="2000" b="1" dirty="0"/>
            </a:br>
            <a:r>
              <a:rPr lang="en-AU" sz="2000" b="1" dirty="0"/>
              <a:t>						      as well as accurate timing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AU" sz="2000" b="1" dirty="0"/>
              <a:t>Digital Frequency Generators have quantisation limitations</a:t>
            </a:r>
            <a:br>
              <a:rPr lang="en-AU" sz="2000" b="1" dirty="0"/>
            </a:br>
            <a:r>
              <a:rPr lang="en-AU" sz="2000" b="1" dirty="0"/>
              <a:t>						   which cannot be overcome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000" b="1" dirty="0"/>
              <a:t>Combination of 10MHz “Standard” feeding PLL or </a:t>
            </a:r>
            <a:br>
              <a:rPr lang="en-AU" sz="2000" b="1" dirty="0"/>
            </a:br>
            <a:r>
              <a:rPr lang="en-AU" sz="2000" b="1" dirty="0"/>
              <a:t>				     Frequency Generator provides good result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000" b="1" dirty="0"/>
              <a:t>GPS disciplined VCXO may be combined with digital Frequency Generator</a:t>
            </a:r>
            <a:br>
              <a:rPr lang="en-AU" sz="2000" b="1" dirty="0"/>
            </a:br>
            <a:r>
              <a:rPr lang="en-AU" sz="2000" b="1" dirty="0"/>
              <a:t>						     to provide a  good result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000" b="1" dirty="0"/>
              <a:t>10MHz “Standard” or VCXO with Freq Gen  must be insulated </a:t>
            </a:r>
            <a:br>
              <a:rPr lang="en-AU" sz="2000" b="1" dirty="0"/>
            </a:br>
            <a:r>
              <a:rPr lang="en-AU" sz="2000" b="1" dirty="0"/>
              <a:t>						from temperature changes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B1D7E-FE50-4080-9D21-019FB6FD107A}"/>
              </a:ext>
            </a:extLst>
          </p:cNvPr>
          <p:cNvSpPr txBox="1"/>
          <p:nvPr/>
        </p:nvSpPr>
        <p:spPr>
          <a:xfrm>
            <a:off x="1669409" y="5738070"/>
            <a:ext cx="9068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For more info on Silicon Chip Freq Gen – send email with info / photos of your attempt</a:t>
            </a:r>
            <a:br>
              <a:rPr lang="en-AU" b="1" dirty="0">
                <a:solidFill>
                  <a:srgbClr val="FF0000"/>
                </a:solidFill>
              </a:rPr>
            </a:br>
            <a:r>
              <a:rPr lang="en-AU" b="1" dirty="0">
                <a:solidFill>
                  <a:srgbClr val="FF0000"/>
                </a:solidFill>
              </a:rPr>
              <a:t>						                 VK4AMG@yahoo.com.au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7CD3D-C527-40FC-9A94-8350EABF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283" y="6356350"/>
            <a:ext cx="10959517" cy="365125"/>
          </a:xfrm>
        </p:spPr>
        <p:txBody>
          <a:bodyPr/>
          <a:lstStyle/>
          <a:p>
            <a:r>
              <a:rPr lang="en-AU" dirty="0"/>
              <a:t>GPS Disciplined Frequency Reference     Traps for the  Young and not so Young       (c) VK4AMG  2019    				11 July 2019 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69AC-069A-426F-A3AB-F14E0886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60B60-B74F-478D-97B1-14256264FC4D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709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4450</TotalTime>
  <Words>1422</Words>
  <Application>Microsoft Office PowerPoint</Application>
  <PresentationFormat>Widescreen</PresentationFormat>
  <Paragraphs>304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GPS Disciplined Frequency Generator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McLucas</dc:creator>
  <cp:lastModifiedBy>George McLucas</cp:lastModifiedBy>
  <cp:revision>52</cp:revision>
  <dcterms:created xsi:type="dcterms:W3CDTF">2019-07-05T07:20:54Z</dcterms:created>
  <dcterms:modified xsi:type="dcterms:W3CDTF">2019-07-25T04:40:29Z</dcterms:modified>
</cp:coreProperties>
</file>